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662935" y="7504602"/>
            <a:ext cx="1959415" cy="1959412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662933" y="5422726"/>
            <a:ext cx="1959415" cy="1959406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662935" y="3344905"/>
            <a:ext cx="1959415" cy="195941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46549" y="3344905"/>
            <a:ext cx="8949049" cy="6119134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95761" y="7504602"/>
            <a:ext cx="1959412" cy="1959412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95761" y="5422726"/>
            <a:ext cx="1959412" cy="1959412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95761" y="3344905"/>
            <a:ext cx="1959412" cy="195941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395761" y="438290"/>
            <a:ext cx="13227050" cy="2233930"/>
          </a:xfrm>
          <a:custGeom>
            <a:avLst/>
            <a:gdLst/>
            <a:ahLst/>
            <a:cxnLst/>
            <a:rect l="l" t="t" r="r" b="b"/>
            <a:pathLst>
              <a:path w="13227050" h="2233930">
                <a:moveTo>
                  <a:pt x="13226995" y="2233582"/>
                </a:moveTo>
                <a:lnTo>
                  <a:pt x="0" y="2233582"/>
                </a:lnTo>
                <a:lnTo>
                  <a:pt x="0" y="0"/>
                </a:lnTo>
                <a:lnTo>
                  <a:pt x="13226995" y="0"/>
                </a:lnTo>
                <a:lnTo>
                  <a:pt x="13226995" y="2233582"/>
                </a:lnTo>
                <a:close/>
              </a:path>
            </a:pathLst>
          </a:custGeom>
          <a:solidFill>
            <a:srgbClr val="B0A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595393" y="2114225"/>
            <a:ext cx="5097212" cy="939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png"/><Relationship Id="rId7" Type="http://schemas.openxmlformats.org/officeDocument/2006/relationships/image" Target="../media/image13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647120" y="1285814"/>
            <a:ext cx="4994275" cy="533400"/>
          </a:xfrm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00" spc="-215" b="0">
                <a:solidFill>
                  <a:srgbClr val="FFFFFF"/>
                </a:solidFill>
                <a:latin typeface="Verdana"/>
                <a:cs typeface="Verdana"/>
              </a:rPr>
              <a:t>Bienvenue</a:t>
            </a:r>
            <a:r>
              <a:rPr dirty="0" sz="3300" spc="-29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-245" b="0">
                <a:solidFill>
                  <a:srgbClr val="FFFFFF"/>
                </a:solidFill>
                <a:latin typeface="Verdana"/>
                <a:cs typeface="Verdana"/>
              </a:rPr>
              <a:t>à</a:t>
            </a:r>
            <a:r>
              <a:rPr dirty="0" sz="3300" spc="-29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-200" b="0">
                <a:solidFill>
                  <a:srgbClr val="FFFFFF"/>
                </a:solidFill>
                <a:latin typeface="Verdana"/>
                <a:cs typeface="Verdana"/>
              </a:rPr>
              <a:t>CLAIRMONT</a:t>
            </a:r>
            <a:r>
              <a:rPr dirty="0" sz="3300" spc="-29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300" spc="-50" b="0">
                <a:solidFill>
                  <a:srgbClr val="FFFFFF"/>
                </a:solidFill>
                <a:latin typeface="Verdana"/>
                <a:cs typeface="Verdana"/>
              </a:rPr>
              <a:t>!</a:t>
            </a:r>
            <a:endParaRPr sz="3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579723" y="2262280"/>
            <a:ext cx="3649979" cy="4761865"/>
            <a:chOff x="1579723" y="2262280"/>
            <a:chExt cx="3649979" cy="4761865"/>
          </a:xfrm>
        </p:grpSpPr>
        <p:sp>
          <p:nvSpPr>
            <p:cNvPr id="3" name="object 3" descr=""/>
            <p:cNvSpPr/>
            <p:nvPr/>
          </p:nvSpPr>
          <p:spPr>
            <a:xfrm>
              <a:off x="1579723" y="2262280"/>
              <a:ext cx="3649979" cy="4761865"/>
            </a:xfrm>
            <a:custGeom>
              <a:avLst/>
              <a:gdLst/>
              <a:ahLst/>
              <a:cxnLst/>
              <a:rect l="l" t="t" r="r" b="b"/>
              <a:pathLst>
                <a:path w="3649979" h="4761865">
                  <a:moveTo>
                    <a:pt x="3649648" y="4761651"/>
                  </a:moveTo>
                  <a:lnTo>
                    <a:pt x="0" y="4761651"/>
                  </a:lnTo>
                  <a:lnTo>
                    <a:pt x="0" y="0"/>
                  </a:lnTo>
                  <a:lnTo>
                    <a:pt x="3649648" y="0"/>
                  </a:lnTo>
                  <a:lnTo>
                    <a:pt x="3649648" y="4761651"/>
                  </a:lnTo>
                  <a:close/>
                </a:path>
              </a:pathLst>
            </a:custGeom>
            <a:solidFill>
              <a:srgbClr val="B0A54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9071" y="2441752"/>
              <a:ext cx="3552809" cy="4362440"/>
            </a:xfrm>
            <a:prstGeom prst="rect">
              <a:avLst/>
            </a:prstGeom>
          </p:spPr>
        </p:pic>
      </p:grpSp>
      <p:sp>
        <p:nvSpPr>
          <p:cNvPr id="5" name="object 5" descr=""/>
          <p:cNvSpPr/>
          <p:nvPr/>
        </p:nvSpPr>
        <p:spPr>
          <a:xfrm>
            <a:off x="2515069" y="606253"/>
            <a:ext cx="5166360" cy="564515"/>
          </a:xfrm>
          <a:custGeom>
            <a:avLst/>
            <a:gdLst/>
            <a:ahLst/>
            <a:cxnLst/>
            <a:rect l="l" t="t" r="r" b="b"/>
            <a:pathLst>
              <a:path w="5166359" h="564515">
                <a:moveTo>
                  <a:pt x="5166013" y="564447"/>
                </a:moveTo>
                <a:lnTo>
                  <a:pt x="0" y="564447"/>
                </a:lnTo>
                <a:lnTo>
                  <a:pt x="0" y="0"/>
                </a:lnTo>
                <a:lnTo>
                  <a:pt x="5166013" y="0"/>
                </a:lnTo>
                <a:lnTo>
                  <a:pt x="5166013" y="564447"/>
                </a:lnTo>
                <a:close/>
              </a:path>
            </a:pathLst>
          </a:custGeom>
          <a:solidFill>
            <a:srgbClr val="B1A64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21791" y="4199762"/>
            <a:ext cx="3333749" cy="2543159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365937" y="1500499"/>
            <a:ext cx="4524359" cy="241934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913876" y="7063922"/>
            <a:ext cx="3428999" cy="2419349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108942" y="7021555"/>
            <a:ext cx="3724289" cy="2457449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318247" y="1500499"/>
            <a:ext cx="3305190" cy="2419340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652934" y="701592"/>
            <a:ext cx="4722495" cy="41973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NOTRE</a:t>
            </a:r>
            <a:r>
              <a:rPr dirty="0" sz="25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95">
                <a:solidFill>
                  <a:srgbClr val="FFFFFF"/>
                </a:solidFill>
                <a:latin typeface="Verdana"/>
                <a:cs typeface="Verdana"/>
              </a:rPr>
              <a:t>STRATEGIE</a:t>
            </a:r>
            <a:r>
              <a:rPr dirty="0" sz="2550" spc="-2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620">
                <a:solidFill>
                  <a:srgbClr val="FFFFFF"/>
                </a:solidFill>
                <a:latin typeface="Verdana"/>
                <a:cs typeface="Verdana"/>
              </a:rPr>
              <a:t>:</a:t>
            </a:r>
            <a:r>
              <a:rPr dirty="0" sz="2550" spc="-2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0">
                <a:solidFill>
                  <a:srgbClr val="FFFFFF"/>
                </a:solidFill>
                <a:latin typeface="Verdana"/>
                <a:cs typeface="Verdana"/>
              </a:rPr>
              <a:t>DEVENIR</a:t>
            </a:r>
            <a:endParaRPr sz="2550">
              <a:latin typeface="Verdana"/>
              <a:cs typeface="Verdana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673388" y="7696580"/>
            <a:ext cx="1176690" cy="1180740"/>
          </a:xfrm>
          <a:prstGeom prst="rect">
            <a:avLst/>
          </a:prstGeom>
        </p:spPr>
      </p:pic>
      <p:sp>
        <p:nvSpPr>
          <p:cNvPr id="13" name="object 13" descr=""/>
          <p:cNvSpPr/>
          <p:nvPr/>
        </p:nvSpPr>
        <p:spPr>
          <a:xfrm>
            <a:off x="2488707" y="9048754"/>
            <a:ext cx="443865" cy="421640"/>
          </a:xfrm>
          <a:custGeom>
            <a:avLst/>
            <a:gdLst/>
            <a:ahLst/>
            <a:cxnLst/>
            <a:rect l="l" t="t" r="r" b="b"/>
            <a:pathLst>
              <a:path w="443864" h="421640">
                <a:moveTo>
                  <a:pt x="442310" y="81184"/>
                </a:moveTo>
                <a:lnTo>
                  <a:pt x="243585" y="14331"/>
                </a:lnTo>
                <a:lnTo>
                  <a:pt x="266423" y="20674"/>
                </a:lnTo>
                <a:lnTo>
                  <a:pt x="312830" y="30926"/>
                </a:lnTo>
                <a:lnTo>
                  <a:pt x="359123" y="39799"/>
                </a:lnTo>
                <a:lnTo>
                  <a:pt x="428421" y="57752"/>
                </a:lnTo>
                <a:lnTo>
                  <a:pt x="443674" y="69583"/>
                </a:lnTo>
                <a:lnTo>
                  <a:pt x="442310" y="81184"/>
                </a:lnTo>
                <a:close/>
              </a:path>
              <a:path w="443864" h="421640">
                <a:moveTo>
                  <a:pt x="294630" y="118599"/>
                </a:moveTo>
                <a:lnTo>
                  <a:pt x="78456" y="45876"/>
                </a:lnTo>
                <a:lnTo>
                  <a:pt x="79486" y="44882"/>
                </a:lnTo>
                <a:lnTo>
                  <a:pt x="80708" y="43953"/>
                </a:lnTo>
                <a:lnTo>
                  <a:pt x="140285" y="17098"/>
                </a:lnTo>
                <a:lnTo>
                  <a:pt x="148713" y="14573"/>
                </a:lnTo>
                <a:lnTo>
                  <a:pt x="166357" y="7110"/>
                </a:lnTo>
                <a:lnTo>
                  <a:pt x="174984" y="3312"/>
                </a:lnTo>
                <a:lnTo>
                  <a:pt x="189036" y="0"/>
                </a:lnTo>
                <a:lnTo>
                  <a:pt x="202232" y="419"/>
                </a:lnTo>
                <a:lnTo>
                  <a:pt x="214789" y="3303"/>
                </a:lnTo>
                <a:lnTo>
                  <a:pt x="226924" y="7386"/>
                </a:lnTo>
                <a:lnTo>
                  <a:pt x="237754" y="12369"/>
                </a:lnTo>
                <a:lnTo>
                  <a:pt x="442310" y="81184"/>
                </a:lnTo>
                <a:lnTo>
                  <a:pt x="442006" y="83762"/>
                </a:lnTo>
                <a:lnTo>
                  <a:pt x="439346" y="88226"/>
                </a:lnTo>
                <a:lnTo>
                  <a:pt x="435085" y="92153"/>
                </a:lnTo>
                <a:lnTo>
                  <a:pt x="435911" y="93771"/>
                </a:lnTo>
                <a:lnTo>
                  <a:pt x="436581" y="95336"/>
                </a:lnTo>
                <a:lnTo>
                  <a:pt x="437870" y="101129"/>
                </a:lnTo>
                <a:lnTo>
                  <a:pt x="437069" y="104880"/>
                </a:lnTo>
                <a:lnTo>
                  <a:pt x="435432" y="107009"/>
                </a:lnTo>
                <a:lnTo>
                  <a:pt x="384035" y="89718"/>
                </a:lnTo>
                <a:lnTo>
                  <a:pt x="320158" y="77609"/>
                </a:lnTo>
                <a:lnTo>
                  <a:pt x="266901" y="65053"/>
                </a:lnTo>
                <a:lnTo>
                  <a:pt x="240573" y="57535"/>
                </a:lnTo>
                <a:lnTo>
                  <a:pt x="190894" y="40823"/>
                </a:lnTo>
                <a:lnTo>
                  <a:pt x="169541" y="48379"/>
                </a:lnTo>
                <a:lnTo>
                  <a:pt x="162168" y="51258"/>
                </a:lnTo>
                <a:lnTo>
                  <a:pt x="153079" y="53560"/>
                </a:lnTo>
                <a:lnTo>
                  <a:pt x="201117" y="69721"/>
                </a:lnTo>
                <a:lnTo>
                  <a:pt x="221943" y="79407"/>
                </a:lnTo>
                <a:lnTo>
                  <a:pt x="294630" y="118599"/>
                </a:lnTo>
                <a:close/>
              </a:path>
              <a:path w="443864" h="421640">
                <a:moveTo>
                  <a:pt x="370177" y="148033"/>
                </a:moveTo>
                <a:lnTo>
                  <a:pt x="306421" y="126585"/>
                </a:lnTo>
                <a:lnTo>
                  <a:pt x="314153" y="122487"/>
                </a:lnTo>
                <a:lnTo>
                  <a:pt x="321396" y="119563"/>
                </a:lnTo>
                <a:lnTo>
                  <a:pt x="328960" y="115408"/>
                </a:lnTo>
                <a:lnTo>
                  <a:pt x="342131" y="109120"/>
                </a:lnTo>
                <a:lnTo>
                  <a:pt x="347890" y="107037"/>
                </a:lnTo>
                <a:lnTo>
                  <a:pt x="354115" y="103772"/>
                </a:lnTo>
                <a:lnTo>
                  <a:pt x="360394" y="100524"/>
                </a:lnTo>
                <a:lnTo>
                  <a:pt x="362735" y="99972"/>
                </a:lnTo>
                <a:lnTo>
                  <a:pt x="378567" y="91899"/>
                </a:lnTo>
                <a:lnTo>
                  <a:pt x="384035" y="89718"/>
                </a:lnTo>
                <a:lnTo>
                  <a:pt x="435432" y="107009"/>
                </a:lnTo>
                <a:lnTo>
                  <a:pt x="429699" y="114460"/>
                </a:lnTo>
                <a:lnTo>
                  <a:pt x="423321" y="119014"/>
                </a:lnTo>
                <a:lnTo>
                  <a:pt x="414504" y="122747"/>
                </a:lnTo>
                <a:lnTo>
                  <a:pt x="414323" y="124026"/>
                </a:lnTo>
                <a:lnTo>
                  <a:pt x="414502" y="124086"/>
                </a:lnTo>
                <a:lnTo>
                  <a:pt x="414231" y="125335"/>
                </a:lnTo>
                <a:lnTo>
                  <a:pt x="410191" y="146755"/>
                </a:lnTo>
                <a:lnTo>
                  <a:pt x="409483" y="149197"/>
                </a:lnTo>
                <a:lnTo>
                  <a:pt x="408776" y="151639"/>
                </a:lnTo>
                <a:lnTo>
                  <a:pt x="376118" y="140652"/>
                </a:lnTo>
                <a:lnTo>
                  <a:pt x="370177" y="148033"/>
                </a:lnTo>
                <a:close/>
              </a:path>
              <a:path w="443864" h="421640">
                <a:moveTo>
                  <a:pt x="218526" y="51459"/>
                </a:moveTo>
                <a:lnTo>
                  <a:pt x="207837" y="46523"/>
                </a:lnTo>
                <a:lnTo>
                  <a:pt x="229875" y="53937"/>
                </a:lnTo>
                <a:lnTo>
                  <a:pt x="218526" y="51459"/>
                </a:lnTo>
                <a:close/>
              </a:path>
              <a:path w="443864" h="421640">
                <a:moveTo>
                  <a:pt x="201117" y="69721"/>
                </a:moveTo>
                <a:lnTo>
                  <a:pt x="164298" y="57335"/>
                </a:lnTo>
                <a:lnTo>
                  <a:pt x="176429" y="60076"/>
                </a:lnTo>
                <a:lnTo>
                  <a:pt x="188693" y="64201"/>
                </a:lnTo>
                <a:lnTo>
                  <a:pt x="201117" y="69721"/>
                </a:lnTo>
                <a:close/>
              </a:path>
              <a:path w="443864" h="421640">
                <a:moveTo>
                  <a:pt x="383278" y="223457"/>
                </a:moveTo>
                <a:lnTo>
                  <a:pt x="311089" y="199172"/>
                </a:lnTo>
                <a:lnTo>
                  <a:pt x="312311" y="198243"/>
                </a:lnTo>
                <a:lnTo>
                  <a:pt x="323218" y="192533"/>
                </a:lnTo>
                <a:lnTo>
                  <a:pt x="334713" y="187021"/>
                </a:lnTo>
                <a:lnTo>
                  <a:pt x="347258" y="180521"/>
                </a:lnTo>
                <a:lnTo>
                  <a:pt x="360098" y="175461"/>
                </a:lnTo>
                <a:lnTo>
                  <a:pt x="363440" y="167206"/>
                </a:lnTo>
                <a:lnTo>
                  <a:pt x="367031" y="159035"/>
                </a:lnTo>
                <a:lnTo>
                  <a:pt x="371364" y="149773"/>
                </a:lnTo>
                <a:lnTo>
                  <a:pt x="376118" y="140652"/>
                </a:lnTo>
                <a:lnTo>
                  <a:pt x="408776" y="151639"/>
                </a:lnTo>
                <a:lnTo>
                  <a:pt x="396181" y="190280"/>
                </a:lnTo>
                <a:lnTo>
                  <a:pt x="390666" y="204504"/>
                </a:lnTo>
                <a:lnTo>
                  <a:pt x="390206" y="205689"/>
                </a:lnTo>
                <a:lnTo>
                  <a:pt x="389287" y="208060"/>
                </a:lnTo>
                <a:lnTo>
                  <a:pt x="388368" y="210430"/>
                </a:lnTo>
                <a:lnTo>
                  <a:pt x="387445" y="212800"/>
                </a:lnTo>
                <a:lnTo>
                  <a:pt x="386982" y="213984"/>
                </a:lnTo>
                <a:lnTo>
                  <a:pt x="386056" y="216352"/>
                </a:lnTo>
                <a:lnTo>
                  <a:pt x="385130" y="218721"/>
                </a:lnTo>
                <a:lnTo>
                  <a:pt x="384667" y="219905"/>
                </a:lnTo>
                <a:lnTo>
                  <a:pt x="383741" y="222273"/>
                </a:lnTo>
                <a:lnTo>
                  <a:pt x="383278" y="223457"/>
                </a:lnTo>
                <a:close/>
              </a:path>
              <a:path w="443864" h="421640">
                <a:moveTo>
                  <a:pt x="87812" y="396067"/>
                </a:moveTo>
                <a:lnTo>
                  <a:pt x="40749" y="380235"/>
                </a:lnTo>
                <a:lnTo>
                  <a:pt x="7442" y="358310"/>
                </a:lnTo>
                <a:lnTo>
                  <a:pt x="0" y="343747"/>
                </a:lnTo>
                <a:lnTo>
                  <a:pt x="817" y="335982"/>
                </a:lnTo>
                <a:lnTo>
                  <a:pt x="6087" y="325696"/>
                </a:lnTo>
                <a:lnTo>
                  <a:pt x="8073" y="323684"/>
                </a:lnTo>
                <a:lnTo>
                  <a:pt x="10626" y="321863"/>
                </a:lnTo>
                <a:lnTo>
                  <a:pt x="8614" y="319846"/>
                </a:lnTo>
                <a:lnTo>
                  <a:pt x="6820" y="317903"/>
                </a:lnTo>
                <a:lnTo>
                  <a:pt x="5777" y="314872"/>
                </a:lnTo>
                <a:lnTo>
                  <a:pt x="323" y="288918"/>
                </a:lnTo>
                <a:lnTo>
                  <a:pt x="3198" y="259067"/>
                </a:lnTo>
                <a:lnTo>
                  <a:pt x="11079" y="228220"/>
                </a:lnTo>
                <a:lnTo>
                  <a:pt x="12692" y="223403"/>
                </a:lnTo>
                <a:lnTo>
                  <a:pt x="26341" y="182437"/>
                </a:lnTo>
                <a:lnTo>
                  <a:pt x="27458" y="178792"/>
                </a:lnTo>
                <a:lnTo>
                  <a:pt x="28202" y="176363"/>
                </a:lnTo>
                <a:lnTo>
                  <a:pt x="28946" y="173933"/>
                </a:lnTo>
                <a:lnTo>
                  <a:pt x="37325" y="147273"/>
                </a:lnTo>
                <a:lnTo>
                  <a:pt x="41038" y="135123"/>
                </a:lnTo>
                <a:lnTo>
                  <a:pt x="42148" y="131477"/>
                </a:lnTo>
                <a:lnTo>
                  <a:pt x="45933" y="118011"/>
                </a:lnTo>
                <a:lnTo>
                  <a:pt x="48793" y="106913"/>
                </a:lnTo>
                <a:lnTo>
                  <a:pt x="49111" y="105680"/>
                </a:lnTo>
                <a:lnTo>
                  <a:pt x="49429" y="104447"/>
                </a:lnTo>
                <a:lnTo>
                  <a:pt x="49747" y="103214"/>
                </a:lnTo>
                <a:lnTo>
                  <a:pt x="50329" y="100730"/>
                </a:lnTo>
                <a:lnTo>
                  <a:pt x="50620" y="99488"/>
                </a:lnTo>
                <a:lnTo>
                  <a:pt x="50911" y="98246"/>
                </a:lnTo>
                <a:lnTo>
                  <a:pt x="53920" y="77820"/>
                </a:lnTo>
                <a:lnTo>
                  <a:pt x="54997" y="72822"/>
                </a:lnTo>
                <a:lnTo>
                  <a:pt x="54417" y="69947"/>
                </a:lnTo>
                <a:lnTo>
                  <a:pt x="54467" y="67284"/>
                </a:lnTo>
                <a:lnTo>
                  <a:pt x="56131" y="62484"/>
                </a:lnTo>
                <a:lnTo>
                  <a:pt x="57095" y="61468"/>
                </a:lnTo>
                <a:lnTo>
                  <a:pt x="58940" y="59409"/>
                </a:lnTo>
                <a:lnTo>
                  <a:pt x="60299" y="55847"/>
                </a:lnTo>
                <a:lnTo>
                  <a:pt x="62018" y="52405"/>
                </a:lnTo>
                <a:lnTo>
                  <a:pt x="67002" y="44702"/>
                </a:lnTo>
                <a:lnTo>
                  <a:pt x="72733" y="42610"/>
                </a:lnTo>
                <a:lnTo>
                  <a:pt x="77520" y="45561"/>
                </a:lnTo>
                <a:lnTo>
                  <a:pt x="294630" y="118599"/>
                </a:lnTo>
                <a:lnTo>
                  <a:pt x="300363" y="123207"/>
                </a:lnTo>
                <a:lnTo>
                  <a:pt x="306421" y="126585"/>
                </a:lnTo>
                <a:lnTo>
                  <a:pt x="370177" y="148033"/>
                </a:lnTo>
                <a:lnTo>
                  <a:pt x="365084" y="154360"/>
                </a:lnTo>
                <a:lnTo>
                  <a:pt x="357194" y="161085"/>
                </a:lnTo>
                <a:lnTo>
                  <a:pt x="154296" y="92828"/>
                </a:lnTo>
                <a:lnTo>
                  <a:pt x="131739" y="86580"/>
                </a:lnTo>
                <a:lnTo>
                  <a:pt x="110642" y="82162"/>
                </a:lnTo>
                <a:lnTo>
                  <a:pt x="90662" y="80800"/>
                </a:lnTo>
                <a:lnTo>
                  <a:pt x="89559" y="99188"/>
                </a:lnTo>
                <a:lnTo>
                  <a:pt x="86099" y="118123"/>
                </a:lnTo>
                <a:lnTo>
                  <a:pt x="80915" y="137819"/>
                </a:lnTo>
                <a:lnTo>
                  <a:pt x="75858" y="154877"/>
                </a:lnTo>
                <a:lnTo>
                  <a:pt x="72141" y="167026"/>
                </a:lnTo>
                <a:lnTo>
                  <a:pt x="69445" y="176838"/>
                </a:lnTo>
                <a:lnTo>
                  <a:pt x="67722" y="182958"/>
                </a:lnTo>
                <a:lnTo>
                  <a:pt x="59582" y="211038"/>
                </a:lnTo>
                <a:lnTo>
                  <a:pt x="55471" y="225735"/>
                </a:lnTo>
                <a:lnTo>
                  <a:pt x="53253" y="234368"/>
                </a:lnTo>
                <a:lnTo>
                  <a:pt x="52936" y="235601"/>
                </a:lnTo>
                <a:lnTo>
                  <a:pt x="52620" y="236835"/>
                </a:lnTo>
                <a:lnTo>
                  <a:pt x="52303" y="238068"/>
                </a:lnTo>
                <a:lnTo>
                  <a:pt x="51986" y="239301"/>
                </a:lnTo>
                <a:lnTo>
                  <a:pt x="51669" y="240535"/>
                </a:lnTo>
                <a:lnTo>
                  <a:pt x="48732" y="254286"/>
                </a:lnTo>
                <a:lnTo>
                  <a:pt x="47441" y="260551"/>
                </a:lnTo>
                <a:lnTo>
                  <a:pt x="44787" y="283778"/>
                </a:lnTo>
                <a:lnTo>
                  <a:pt x="43162" y="293950"/>
                </a:lnTo>
                <a:lnTo>
                  <a:pt x="30035" y="321693"/>
                </a:lnTo>
                <a:lnTo>
                  <a:pt x="30695" y="321915"/>
                </a:lnTo>
                <a:lnTo>
                  <a:pt x="36068" y="326402"/>
                </a:lnTo>
                <a:lnTo>
                  <a:pt x="42402" y="329873"/>
                </a:lnTo>
                <a:lnTo>
                  <a:pt x="48936" y="334751"/>
                </a:lnTo>
                <a:lnTo>
                  <a:pt x="56935" y="337442"/>
                </a:lnTo>
                <a:lnTo>
                  <a:pt x="71637" y="343728"/>
                </a:lnTo>
                <a:lnTo>
                  <a:pt x="266899" y="409416"/>
                </a:lnTo>
                <a:lnTo>
                  <a:pt x="248542" y="415300"/>
                </a:lnTo>
                <a:lnTo>
                  <a:pt x="229503" y="420954"/>
                </a:lnTo>
                <a:lnTo>
                  <a:pt x="215325" y="416185"/>
                </a:lnTo>
                <a:lnTo>
                  <a:pt x="186490" y="413184"/>
                </a:lnTo>
                <a:lnTo>
                  <a:pt x="140122" y="406965"/>
                </a:lnTo>
                <a:lnTo>
                  <a:pt x="87812" y="396067"/>
                </a:lnTo>
                <a:close/>
              </a:path>
              <a:path w="443864" h="421640">
                <a:moveTo>
                  <a:pt x="258811" y="208384"/>
                </a:moveTo>
                <a:lnTo>
                  <a:pt x="256170" y="207496"/>
                </a:lnTo>
                <a:lnTo>
                  <a:pt x="250801" y="204349"/>
                </a:lnTo>
                <a:lnTo>
                  <a:pt x="247821" y="197987"/>
                </a:lnTo>
                <a:lnTo>
                  <a:pt x="249521" y="191860"/>
                </a:lnTo>
                <a:lnTo>
                  <a:pt x="253580" y="182506"/>
                </a:lnTo>
                <a:lnTo>
                  <a:pt x="259432" y="175095"/>
                </a:lnTo>
                <a:lnTo>
                  <a:pt x="266228" y="169341"/>
                </a:lnTo>
                <a:lnTo>
                  <a:pt x="273120" y="164960"/>
                </a:lnTo>
                <a:lnTo>
                  <a:pt x="275071" y="156237"/>
                </a:lnTo>
                <a:lnTo>
                  <a:pt x="229997" y="127674"/>
                </a:lnTo>
                <a:lnTo>
                  <a:pt x="177845" y="102090"/>
                </a:lnTo>
                <a:lnTo>
                  <a:pt x="154296" y="92828"/>
                </a:lnTo>
                <a:lnTo>
                  <a:pt x="357194" y="161085"/>
                </a:lnTo>
                <a:lnTo>
                  <a:pt x="322836" y="183025"/>
                </a:lnTo>
                <a:lnTo>
                  <a:pt x="313446" y="187906"/>
                </a:lnTo>
                <a:lnTo>
                  <a:pt x="311889" y="195422"/>
                </a:lnTo>
                <a:lnTo>
                  <a:pt x="311089" y="199172"/>
                </a:lnTo>
                <a:lnTo>
                  <a:pt x="383278" y="223457"/>
                </a:lnTo>
                <a:lnTo>
                  <a:pt x="378755" y="235335"/>
                </a:lnTo>
                <a:lnTo>
                  <a:pt x="377895" y="237726"/>
                </a:lnTo>
                <a:lnTo>
                  <a:pt x="376605" y="241311"/>
                </a:lnTo>
                <a:lnTo>
                  <a:pt x="374884" y="246092"/>
                </a:lnTo>
                <a:lnTo>
                  <a:pt x="261297" y="207881"/>
                </a:lnTo>
                <a:lnTo>
                  <a:pt x="258811" y="208384"/>
                </a:lnTo>
                <a:close/>
              </a:path>
              <a:path w="443864" h="421640">
                <a:moveTo>
                  <a:pt x="266899" y="409416"/>
                </a:moveTo>
                <a:lnTo>
                  <a:pt x="71637" y="343728"/>
                </a:lnTo>
                <a:lnTo>
                  <a:pt x="102820" y="351538"/>
                </a:lnTo>
                <a:lnTo>
                  <a:pt x="118150" y="354015"/>
                </a:lnTo>
                <a:lnTo>
                  <a:pt x="122962" y="355634"/>
                </a:lnTo>
                <a:lnTo>
                  <a:pt x="172985" y="364423"/>
                </a:lnTo>
                <a:lnTo>
                  <a:pt x="196725" y="367049"/>
                </a:lnTo>
                <a:lnTo>
                  <a:pt x="219125" y="370565"/>
                </a:lnTo>
                <a:lnTo>
                  <a:pt x="219198" y="366570"/>
                </a:lnTo>
                <a:lnTo>
                  <a:pt x="220728" y="361725"/>
                </a:lnTo>
                <a:lnTo>
                  <a:pt x="222939" y="358449"/>
                </a:lnTo>
                <a:lnTo>
                  <a:pt x="226504" y="344909"/>
                </a:lnTo>
                <a:lnTo>
                  <a:pt x="232097" y="324011"/>
                </a:lnTo>
                <a:lnTo>
                  <a:pt x="251699" y="251550"/>
                </a:lnTo>
                <a:lnTo>
                  <a:pt x="257154" y="230606"/>
                </a:lnTo>
                <a:lnTo>
                  <a:pt x="262536" y="209637"/>
                </a:lnTo>
                <a:lnTo>
                  <a:pt x="262852" y="208404"/>
                </a:lnTo>
                <a:lnTo>
                  <a:pt x="374884" y="246092"/>
                </a:lnTo>
                <a:lnTo>
                  <a:pt x="370491" y="259354"/>
                </a:lnTo>
                <a:lnTo>
                  <a:pt x="365371" y="276390"/>
                </a:lnTo>
                <a:lnTo>
                  <a:pt x="363720" y="282535"/>
                </a:lnTo>
                <a:lnTo>
                  <a:pt x="325802" y="269779"/>
                </a:lnTo>
                <a:lnTo>
                  <a:pt x="322721" y="271422"/>
                </a:lnTo>
                <a:lnTo>
                  <a:pt x="307564" y="283743"/>
                </a:lnTo>
                <a:lnTo>
                  <a:pt x="303541" y="286409"/>
                </a:lnTo>
                <a:lnTo>
                  <a:pt x="358287" y="304826"/>
                </a:lnTo>
                <a:lnTo>
                  <a:pt x="356156" y="314829"/>
                </a:lnTo>
                <a:lnTo>
                  <a:pt x="354007" y="331525"/>
                </a:lnTo>
                <a:lnTo>
                  <a:pt x="314832" y="318346"/>
                </a:lnTo>
                <a:lnTo>
                  <a:pt x="279714" y="337351"/>
                </a:lnTo>
                <a:lnTo>
                  <a:pt x="277304" y="339220"/>
                </a:lnTo>
                <a:lnTo>
                  <a:pt x="368128" y="369774"/>
                </a:lnTo>
                <a:lnTo>
                  <a:pt x="362137" y="374458"/>
                </a:lnTo>
                <a:lnTo>
                  <a:pt x="354613" y="377287"/>
                </a:lnTo>
                <a:lnTo>
                  <a:pt x="347129" y="378789"/>
                </a:lnTo>
                <a:lnTo>
                  <a:pt x="342019" y="381090"/>
                </a:lnTo>
                <a:lnTo>
                  <a:pt x="339779" y="381676"/>
                </a:lnTo>
                <a:lnTo>
                  <a:pt x="330491" y="385251"/>
                </a:lnTo>
                <a:lnTo>
                  <a:pt x="321600" y="387620"/>
                </a:lnTo>
                <a:lnTo>
                  <a:pt x="311843" y="392377"/>
                </a:lnTo>
                <a:lnTo>
                  <a:pt x="302384" y="395895"/>
                </a:lnTo>
                <a:lnTo>
                  <a:pt x="284678" y="403337"/>
                </a:lnTo>
                <a:lnTo>
                  <a:pt x="266899" y="409416"/>
                </a:lnTo>
                <a:close/>
              </a:path>
              <a:path w="443864" h="421640">
                <a:moveTo>
                  <a:pt x="358287" y="304826"/>
                </a:moveTo>
                <a:lnTo>
                  <a:pt x="303541" y="286409"/>
                </a:lnTo>
                <a:lnTo>
                  <a:pt x="306251" y="285981"/>
                </a:lnTo>
                <a:lnTo>
                  <a:pt x="319848" y="282515"/>
                </a:lnTo>
                <a:lnTo>
                  <a:pt x="320811" y="282839"/>
                </a:lnTo>
                <a:lnTo>
                  <a:pt x="322212" y="281970"/>
                </a:lnTo>
                <a:lnTo>
                  <a:pt x="323191" y="278280"/>
                </a:lnTo>
                <a:lnTo>
                  <a:pt x="323929" y="275848"/>
                </a:lnTo>
                <a:lnTo>
                  <a:pt x="324666" y="273416"/>
                </a:lnTo>
                <a:lnTo>
                  <a:pt x="325802" y="269779"/>
                </a:lnTo>
                <a:lnTo>
                  <a:pt x="363720" y="282535"/>
                </a:lnTo>
                <a:lnTo>
                  <a:pt x="360418" y="294823"/>
                </a:lnTo>
                <a:lnTo>
                  <a:pt x="358287" y="304826"/>
                </a:lnTo>
                <a:close/>
              </a:path>
              <a:path w="443864" h="421640">
                <a:moveTo>
                  <a:pt x="374190" y="362434"/>
                </a:moveTo>
                <a:lnTo>
                  <a:pt x="314347" y="342302"/>
                </a:lnTo>
                <a:lnTo>
                  <a:pt x="313990" y="334142"/>
                </a:lnTo>
                <a:lnTo>
                  <a:pt x="314171" y="326163"/>
                </a:lnTo>
                <a:lnTo>
                  <a:pt x="314832" y="318346"/>
                </a:lnTo>
                <a:lnTo>
                  <a:pt x="354007" y="331525"/>
                </a:lnTo>
                <a:lnTo>
                  <a:pt x="353511" y="335378"/>
                </a:lnTo>
                <a:lnTo>
                  <a:pt x="353554" y="336732"/>
                </a:lnTo>
                <a:lnTo>
                  <a:pt x="353372" y="338011"/>
                </a:lnTo>
                <a:lnTo>
                  <a:pt x="369576" y="343462"/>
                </a:lnTo>
                <a:lnTo>
                  <a:pt x="376765" y="349900"/>
                </a:lnTo>
                <a:lnTo>
                  <a:pt x="378144" y="355724"/>
                </a:lnTo>
                <a:lnTo>
                  <a:pt x="375001" y="361366"/>
                </a:lnTo>
                <a:lnTo>
                  <a:pt x="374190" y="362434"/>
                </a:lnTo>
                <a:close/>
              </a:path>
              <a:path w="443864" h="421640">
                <a:moveTo>
                  <a:pt x="369576" y="343462"/>
                </a:moveTo>
                <a:lnTo>
                  <a:pt x="353372" y="338011"/>
                </a:lnTo>
                <a:lnTo>
                  <a:pt x="357560" y="338080"/>
                </a:lnTo>
                <a:lnTo>
                  <a:pt x="367340" y="341370"/>
                </a:lnTo>
                <a:lnTo>
                  <a:pt x="369576" y="343462"/>
                </a:lnTo>
                <a:close/>
              </a:path>
              <a:path w="443864" h="421640">
                <a:moveTo>
                  <a:pt x="368128" y="369774"/>
                </a:moveTo>
                <a:lnTo>
                  <a:pt x="277304" y="339220"/>
                </a:lnTo>
                <a:lnTo>
                  <a:pt x="282735" y="338367"/>
                </a:lnTo>
                <a:lnTo>
                  <a:pt x="288382" y="336247"/>
                </a:lnTo>
                <a:lnTo>
                  <a:pt x="297960" y="332769"/>
                </a:lnTo>
                <a:lnTo>
                  <a:pt x="302270" y="332879"/>
                </a:lnTo>
                <a:lnTo>
                  <a:pt x="309530" y="336662"/>
                </a:lnTo>
                <a:lnTo>
                  <a:pt x="312505" y="339002"/>
                </a:lnTo>
                <a:lnTo>
                  <a:pt x="314347" y="342302"/>
                </a:lnTo>
                <a:lnTo>
                  <a:pt x="374190" y="362434"/>
                </a:lnTo>
                <a:lnTo>
                  <a:pt x="369327" y="368837"/>
                </a:lnTo>
                <a:lnTo>
                  <a:pt x="368128" y="369774"/>
                </a:lnTo>
                <a:close/>
              </a:path>
              <a:path w="443864" h="421640">
                <a:moveTo>
                  <a:pt x="223523" y="421623"/>
                </a:moveTo>
                <a:lnTo>
                  <a:pt x="218555" y="419951"/>
                </a:lnTo>
                <a:lnTo>
                  <a:pt x="216822" y="418029"/>
                </a:lnTo>
                <a:lnTo>
                  <a:pt x="215325" y="416185"/>
                </a:lnTo>
                <a:lnTo>
                  <a:pt x="229503" y="420954"/>
                </a:lnTo>
                <a:lnTo>
                  <a:pt x="226681" y="421345"/>
                </a:lnTo>
                <a:lnTo>
                  <a:pt x="223523" y="421623"/>
                </a:lnTo>
                <a:close/>
              </a:path>
            </a:pathLst>
          </a:custGeom>
          <a:solidFill>
            <a:srgbClr val="B0A54E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0135971" y="633809"/>
            <a:ext cx="6282690" cy="9325610"/>
            <a:chOff x="10135971" y="633809"/>
            <a:chExt cx="6282690" cy="9325610"/>
          </a:xfrm>
        </p:grpSpPr>
        <p:sp>
          <p:nvSpPr>
            <p:cNvPr id="3" name="object 3" descr=""/>
            <p:cNvSpPr/>
            <p:nvPr/>
          </p:nvSpPr>
          <p:spPr>
            <a:xfrm>
              <a:off x="10135971" y="936430"/>
              <a:ext cx="6282690" cy="9023350"/>
            </a:xfrm>
            <a:custGeom>
              <a:avLst/>
              <a:gdLst/>
              <a:ahLst/>
              <a:cxnLst/>
              <a:rect l="l" t="t" r="r" b="b"/>
              <a:pathLst>
                <a:path w="6282690" h="9023350">
                  <a:moveTo>
                    <a:pt x="6282446" y="9022878"/>
                  </a:moveTo>
                  <a:lnTo>
                    <a:pt x="0" y="3661873"/>
                  </a:lnTo>
                  <a:lnTo>
                    <a:pt x="6282446" y="0"/>
                  </a:lnTo>
                  <a:lnTo>
                    <a:pt x="6282446" y="9022878"/>
                  </a:lnTo>
                  <a:close/>
                </a:path>
              </a:pathLst>
            </a:custGeom>
            <a:solidFill>
              <a:srgbClr val="3C3C3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5971" y="633809"/>
              <a:ext cx="6278513" cy="9018555"/>
            </a:xfrm>
            <a:prstGeom prst="rect">
              <a:avLst/>
            </a:prstGeom>
          </p:spPr>
        </p:pic>
      </p:grp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588" y="3970416"/>
            <a:ext cx="8467709" cy="19049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021848" y="7577129"/>
            <a:ext cx="3057509" cy="18954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604549" y="5300868"/>
            <a:ext cx="1381125" cy="1381125"/>
          </a:xfrm>
          <a:custGeom>
            <a:avLst/>
            <a:gdLst/>
            <a:ahLst/>
            <a:cxnLst/>
            <a:rect l="l" t="t" r="r" b="b"/>
            <a:pathLst>
              <a:path w="1381125" h="1381125">
                <a:moveTo>
                  <a:pt x="1380497" y="1380500"/>
                </a:moveTo>
                <a:lnTo>
                  <a:pt x="690247" y="1380500"/>
                </a:lnTo>
                <a:lnTo>
                  <a:pt x="642987" y="1378907"/>
                </a:lnTo>
                <a:lnTo>
                  <a:pt x="596582" y="1374198"/>
                </a:lnTo>
                <a:lnTo>
                  <a:pt x="551135" y="1366476"/>
                </a:lnTo>
                <a:lnTo>
                  <a:pt x="506748" y="1355843"/>
                </a:lnTo>
                <a:lnTo>
                  <a:pt x="463525" y="1342402"/>
                </a:lnTo>
                <a:lnTo>
                  <a:pt x="421567" y="1326256"/>
                </a:lnTo>
                <a:lnTo>
                  <a:pt x="380978" y="1307508"/>
                </a:lnTo>
                <a:lnTo>
                  <a:pt x="341861" y="1286260"/>
                </a:lnTo>
                <a:lnTo>
                  <a:pt x="304319" y="1262615"/>
                </a:lnTo>
                <a:lnTo>
                  <a:pt x="268453" y="1236677"/>
                </a:lnTo>
                <a:lnTo>
                  <a:pt x="234367" y="1208547"/>
                </a:lnTo>
                <a:lnTo>
                  <a:pt x="202165" y="1178330"/>
                </a:lnTo>
                <a:lnTo>
                  <a:pt x="171947" y="1146126"/>
                </a:lnTo>
                <a:lnTo>
                  <a:pt x="143818" y="1112040"/>
                </a:lnTo>
                <a:lnTo>
                  <a:pt x="117880" y="1076174"/>
                </a:lnTo>
                <a:lnTo>
                  <a:pt x="94236" y="1038631"/>
                </a:lnTo>
                <a:lnTo>
                  <a:pt x="72989" y="999514"/>
                </a:lnTo>
                <a:lnTo>
                  <a:pt x="54241" y="958926"/>
                </a:lnTo>
                <a:lnTo>
                  <a:pt x="38096" y="916968"/>
                </a:lnTo>
                <a:lnTo>
                  <a:pt x="24655" y="873745"/>
                </a:lnTo>
                <a:lnTo>
                  <a:pt x="14022" y="829359"/>
                </a:lnTo>
                <a:lnTo>
                  <a:pt x="6300" y="783912"/>
                </a:lnTo>
                <a:lnTo>
                  <a:pt x="1592" y="737508"/>
                </a:lnTo>
                <a:lnTo>
                  <a:pt x="0" y="690250"/>
                </a:lnTo>
                <a:lnTo>
                  <a:pt x="1592" y="642987"/>
                </a:lnTo>
                <a:lnTo>
                  <a:pt x="6300" y="596581"/>
                </a:lnTo>
                <a:lnTo>
                  <a:pt x="14022" y="551132"/>
                </a:lnTo>
                <a:lnTo>
                  <a:pt x="24655" y="506744"/>
                </a:lnTo>
                <a:lnTo>
                  <a:pt x="38096" y="463519"/>
                </a:lnTo>
                <a:lnTo>
                  <a:pt x="54241" y="421561"/>
                </a:lnTo>
                <a:lnTo>
                  <a:pt x="72989" y="380972"/>
                </a:lnTo>
                <a:lnTo>
                  <a:pt x="94236" y="341854"/>
                </a:lnTo>
                <a:lnTo>
                  <a:pt x="117880" y="304311"/>
                </a:lnTo>
                <a:lnTo>
                  <a:pt x="143818" y="268446"/>
                </a:lnTo>
                <a:lnTo>
                  <a:pt x="171947" y="234361"/>
                </a:lnTo>
                <a:lnTo>
                  <a:pt x="202165" y="202158"/>
                </a:lnTo>
                <a:lnTo>
                  <a:pt x="234367" y="171941"/>
                </a:lnTo>
                <a:lnTo>
                  <a:pt x="268453" y="143813"/>
                </a:lnTo>
                <a:lnTo>
                  <a:pt x="304319" y="117876"/>
                </a:lnTo>
                <a:lnTo>
                  <a:pt x="341861" y="94232"/>
                </a:lnTo>
                <a:lnTo>
                  <a:pt x="380978" y="72986"/>
                </a:lnTo>
                <a:lnTo>
                  <a:pt x="421567" y="54239"/>
                </a:lnTo>
                <a:lnTo>
                  <a:pt x="463525" y="38094"/>
                </a:lnTo>
                <a:lnTo>
                  <a:pt x="506748" y="24654"/>
                </a:lnTo>
                <a:lnTo>
                  <a:pt x="551135" y="14022"/>
                </a:lnTo>
                <a:lnTo>
                  <a:pt x="596582" y="6300"/>
                </a:lnTo>
                <a:lnTo>
                  <a:pt x="642987" y="1592"/>
                </a:lnTo>
                <a:lnTo>
                  <a:pt x="690247" y="0"/>
                </a:lnTo>
                <a:lnTo>
                  <a:pt x="737506" y="1592"/>
                </a:lnTo>
                <a:lnTo>
                  <a:pt x="783911" y="6300"/>
                </a:lnTo>
                <a:lnTo>
                  <a:pt x="829361" y="14022"/>
                </a:lnTo>
                <a:lnTo>
                  <a:pt x="873750" y="24654"/>
                </a:lnTo>
                <a:lnTo>
                  <a:pt x="916978" y="38094"/>
                </a:lnTo>
                <a:lnTo>
                  <a:pt x="958940" y="54239"/>
                </a:lnTo>
                <a:lnTo>
                  <a:pt x="999533" y="72986"/>
                </a:lnTo>
                <a:lnTo>
                  <a:pt x="1038655" y="94232"/>
                </a:lnTo>
                <a:lnTo>
                  <a:pt x="1076204" y="117876"/>
                </a:lnTo>
                <a:lnTo>
                  <a:pt x="1112074" y="143813"/>
                </a:lnTo>
                <a:lnTo>
                  <a:pt x="1146165" y="171941"/>
                </a:lnTo>
                <a:lnTo>
                  <a:pt x="1178372" y="202158"/>
                </a:lnTo>
                <a:lnTo>
                  <a:pt x="1208594" y="234361"/>
                </a:lnTo>
                <a:lnTo>
                  <a:pt x="1236726" y="268446"/>
                </a:lnTo>
                <a:lnTo>
                  <a:pt x="1262666" y="304311"/>
                </a:lnTo>
                <a:lnTo>
                  <a:pt x="1286311" y="341854"/>
                </a:lnTo>
                <a:lnTo>
                  <a:pt x="1307558" y="380972"/>
                </a:lnTo>
                <a:lnTo>
                  <a:pt x="1326305" y="421561"/>
                </a:lnTo>
                <a:lnTo>
                  <a:pt x="1342447" y="463519"/>
                </a:lnTo>
                <a:lnTo>
                  <a:pt x="1355882" y="506744"/>
                </a:lnTo>
                <a:lnTo>
                  <a:pt x="1366508" y="551132"/>
                </a:lnTo>
                <a:lnTo>
                  <a:pt x="1374221" y="596581"/>
                </a:lnTo>
                <a:lnTo>
                  <a:pt x="1378918" y="642987"/>
                </a:lnTo>
                <a:lnTo>
                  <a:pt x="1380497" y="690250"/>
                </a:lnTo>
                <a:lnTo>
                  <a:pt x="1380497" y="1380500"/>
                </a:lnTo>
                <a:close/>
              </a:path>
            </a:pathLst>
          </a:custGeom>
          <a:solidFill>
            <a:srgbClr val="B0A5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732568" y="5300868"/>
            <a:ext cx="1381125" cy="1381125"/>
          </a:xfrm>
          <a:custGeom>
            <a:avLst/>
            <a:gdLst/>
            <a:ahLst/>
            <a:cxnLst/>
            <a:rect l="l" t="t" r="r" b="b"/>
            <a:pathLst>
              <a:path w="1381125" h="1381125">
                <a:moveTo>
                  <a:pt x="0" y="1380500"/>
                </a:moveTo>
                <a:lnTo>
                  <a:pt x="0" y="690250"/>
                </a:lnTo>
                <a:lnTo>
                  <a:pt x="1592" y="642987"/>
                </a:lnTo>
                <a:lnTo>
                  <a:pt x="6300" y="596581"/>
                </a:lnTo>
                <a:lnTo>
                  <a:pt x="14022" y="551132"/>
                </a:lnTo>
                <a:lnTo>
                  <a:pt x="24654" y="506744"/>
                </a:lnTo>
                <a:lnTo>
                  <a:pt x="38094" y="463519"/>
                </a:lnTo>
                <a:lnTo>
                  <a:pt x="54239" y="421561"/>
                </a:lnTo>
                <a:lnTo>
                  <a:pt x="72986" y="380972"/>
                </a:lnTo>
                <a:lnTo>
                  <a:pt x="94232" y="341854"/>
                </a:lnTo>
                <a:lnTo>
                  <a:pt x="117876" y="304311"/>
                </a:lnTo>
                <a:lnTo>
                  <a:pt x="143813" y="268446"/>
                </a:lnTo>
                <a:lnTo>
                  <a:pt x="171941" y="234361"/>
                </a:lnTo>
                <a:lnTo>
                  <a:pt x="202158" y="202158"/>
                </a:lnTo>
                <a:lnTo>
                  <a:pt x="234361" y="171941"/>
                </a:lnTo>
                <a:lnTo>
                  <a:pt x="268446" y="143813"/>
                </a:lnTo>
                <a:lnTo>
                  <a:pt x="304311" y="117876"/>
                </a:lnTo>
                <a:lnTo>
                  <a:pt x="341854" y="94232"/>
                </a:lnTo>
                <a:lnTo>
                  <a:pt x="380972" y="72986"/>
                </a:lnTo>
                <a:lnTo>
                  <a:pt x="421561" y="54239"/>
                </a:lnTo>
                <a:lnTo>
                  <a:pt x="463519" y="38094"/>
                </a:lnTo>
                <a:lnTo>
                  <a:pt x="506744" y="24654"/>
                </a:lnTo>
                <a:lnTo>
                  <a:pt x="551132" y="14022"/>
                </a:lnTo>
                <a:lnTo>
                  <a:pt x="596581" y="6300"/>
                </a:lnTo>
                <a:lnTo>
                  <a:pt x="642987" y="1592"/>
                </a:lnTo>
                <a:lnTo>
                  <a:pt x="690250" y="0"/>
                </a:lnTo>
                <a:lnTo>
                  <a:pt x="737508" y="1592"/>
                </a:lnTo>
                <a:lnTo>
                  <a:pt x="783912" y="6300"/>
                </a:lnTo>
                <a:lnTo>
                  <a:pt x="829359" y="14022"/>
                </a:lnTo>
                <a:lnTo>
                  <a:pt x="873745" y="24654"/>
                </a:lnTo>
                <a:lnTo>
                  <a:pt x="916968" y="38094"/>
                </a:lnTo>
                <a:lnTo>
                  <a:pt x="958926" y="54239"/>
                </a:lnTo>
                <a:lnTo>
                  <a:pt x="999514" y="72986"/>
                </a:lnTo>
                <a:lnTo>
                  <a:pt x="1038631" y="94232"/>
                </a:lnTo>
                <a:lnTo>
                  <a:pt x="1076174" y="117876"/>
                </a:lnTo>
                <a:lnTo>
                  <a:pt x="1112040" y="143813"/>
                </a:lnTo>
                <a:lnTo>
                  <a:pt x="1146126" y="171941"/>
                </a:lnTo>
                <a:lnTo>
                  <a:pt x="1178330" y="202158"/>
                </a:lnTo>
                <a:lnTo>
                  <a:pt x="1208547" y="234361"/>
                </a:lnTo>
                <a:lnTo>
                  <a:pt x="1236677" y="268446"/>
                </a:lnTo>
                <a:lnTo>
                  <a:pt x="1262615" y="304311"/>
                </a:lnTo>
                <a:lnTo>
                  <a:pt x="1286260" y="341854"/>
                </a:lnTo>
                <a:lnTo>
                  <a:pt x="1307508" y="380972"/>
                </a:lnTo>
                <a:lnTo>
                  <a:pt x="1326256" y="421561"/>
                </a:lnTo>
                <a:lnTo>
                  <a:pt x="1342402" y="463519"/>
                </a:lnTo>
                <a:lnTo>
                  <a:pt x="1355843" y="506744"/>
                </a:lnTo>
                <a:lnTo>
                  <a:pt x="1366476" y="551132"/>
                </a:lnTo>
                <a:lnTo>
                  <a:pt x="1374198" y="596581"/>
                </a:lnTo>
                <a:lnTo>
                  <a:pt x="1378907" y="642987"/>
                </a:lnTo>
                <a:lnTo>
                  <a:pt x="1380500" y="690250"/>
                </a:lnTo>
                <a:lnTo>
                  <a:pt x="1378907" y="737509"/>
                </a:lnTo>
                <a:lnTo>
                  <a:pt x="1374198" y="783914"/>
                </a:lnTo>
                <a:lnTo>
                  <a:pt x="1366476" y="829364"/>
                </a:lnTo>
                <a:lnTo>
                  <a:pt x="1355843" y="873753"/>
                </a:lnTo>
                <a:lnTo>
                  <a:pt x="1342402" y="916981"/>
                </a:lnTo>
                <a:lnTo>
                  <a:pt x="1326256" y="958943"/>
                </a:lnTo>
                <a:lnTo>
                  <a:pt x="1307508" y="999536"/>
                </a:lnTo>
                <a:lnTo>
                  <a:pt x="1286260" y="1038659"/>
                </a:lnTo>
                <a:lnTo>
                  <a:pt x="1262615" y="1076207"/>
                </a:lnTo>
                <a:lnTo>
                  <a:pt x="1236677" y="1112077"/>
                </a:lnTo>
                <a:lnTo>
                  <a:pt x="1208547" y="1146168"/>
                </a:lnTo>
                <a:lnTo>
                  <a:pt x="1178330" y="1178375"/>
                </a:lnTo>
                <a:lnTo>
                  <a:pt x="1146126" y="1208597"/>
                </a:lnTo>
                <a:lnTo>
                  <a:pt x="1112040" y="1236729"/>
                </a:lnTo>
                <a:lnTo>
                  <a:pt x="1076174" y="1262669"/>
                </a:lnTo>
                <a:lnTo>
                  <a:pt x="1038631" y="1286314"/>
                </a:lnTo>
                <a:lnTo>
                  <a:pt x="999514" y="1307561"/>
                </a:lnTo>
                <a:lnTo>
                  <a:pt x="958926" y="1326308"/>
                </a:lnTo>
                <a:lnTo>
                  <a:pt x="916968" y="1342450"/>
                </a:lnTo>
                <a:lnTo>
                  <a:pt x="873745" y="1355885"/>
                </a:lnTo>
                <a:lnTo>
                  <a:pt x="829359" y="1366511"/>
                </a:lnTo>
                <a:lnTo>
                  <a:pt x="783912" y="1374224"/>
                </a:lnTo>
                <a:lnTo>
                  <a:pt x="737508" y="1378921"/>
                </a:lnTo>
                <a:lnTo>
                  <a:pt x="690250" y="1380500"/>
                </a:lnTo>
                <a:lnTo>
                  <a:pt x="0" y="1380500"/>
                </a:lnTo>
                <a:close/>
              </a:path>
            </a:pathLst>
          </a:custGeom>
          <a:solidFill>
            <a:srgbClr val="B0A54E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9711385" y="307506"/>
            <a:ext cx="6800850" cy="9674860"/>
            <a:chOff x="9711385" y="307506"/>
            <a:chExt cx="6800850" cy="967486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711385" y="307506"/>
              <a:ext cx="6800331" cy="243839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1385" y="2733903"/>
              <a:ext cx="6790821" cy="2419343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946971" y="5156087"/>
              <a:ext cx="2590799" cy="243839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35515" y="5156087"/>
              <a:ext cx="1971674" cy="264794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711385" y="7562910"/>
              <a:ext cx="6796399" cy="241934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13305" y="5156087"/>
              <a:ext cx="2238374" cy="2409824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1749625" y="2212623"/>
            <a:ext cx="5153660" cy="15455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07950">
              <a:lnSpc>
                <a:spcPct val="100000"/>
              </a:lnSpc>
              <a:spcBef>
                <a:spcPts val="100"/>
              </a:spcBef>
            </a:pPr>
            <a:r>
              <a:rPr dirty="0" sz="2850" spc="-155" b="1">
                <a:solidFill>
                  <a:srgbClr val="B1A64E"/>
                </a:solidFill>
                <a:latin typeface="Trebuchet MS"/>
                <a:cs typeface="Trebuchet MS"/>
              </a:rPr>
              <a:t>Notre</a:t>
            </a:r>
            <a:r>
              <a:rPr dirty="0" sz="2850" spc="-150" b="1">
                <a:solidFill>
                  <a:srgbClr val="B1A64E"/>
                </a:solidFill>
                <a:latin typeface="Trebuchet MS"/>
                <a:cs typeface="Trebuchet MS"/>
              </a:rPr>
              <a:t> </a:t>
            </a:r>
            <a:r>
              <a:rPr dirty="0" sz="2850" spc="-65" b="1">
                <a:solidFill>
                  <a:srgbClr val="B1A64E"/>
                </a:solidFill>
                <a:latin typeface="Trebuchet MS"/>
                <a:cs typeface="Trebuchet MS"/>
              </a:rPr>
              <a:t>Vocation</a:t>
            </a:r>
            <a:endParaRPr sz="2850">
              <a:latin typeface="Trebuchet MS"/>
              <a:cs typeface="Trebuchet MS"/>
            </a:endParaRPr>
          </a:p>
          <a:p>
            <a:pPr algn="ctr" marL="12700" marR="5080">
              <a:lnSpc>
                <a:spcPts val="2250"/>
              </a:lnSpc>
              <a:spcBef>
                <a:spcPts val="1864"/>
              </a:spcBef>
            </a:pPr>
            <a:r>
              <a:rPr dirty="0" sz="1900" spc="-125">
                <a:latin typeface="Verdana"/>
                <a:cs typeface="Verdana"/>
              </a:rPr>
              <a:t>Ensemble,</a:t>
            </a:r>
            <a:r>
              <a:rPr dirty="0" sz="1900" spc="-165">
                <a:latin typeface="Verdana"/>
                <a:cs typeface="Verdana"/>
              </a:rPr>
              <a:t> </a:t>
            </a:r>
            <a:r>
              <a:rPr dirty="0" sz="1900" spc="-110">
                <a:latin typeface="Verdana"/>
                <a:cs typeface="Verdana"/>
              </a:rPr>
              <a:t>progresser,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00">
                <a:latin typeface="Verdana"/>
                <a:cs typeface="Verdana"/>
              </a:rPr>
              <a:t>valoriser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25">
                <a:latin typeface="Verdana"/>
                <a:cs typeface="Verdana"/>
              </a:rPr>
              <a:t>nos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40">
                <a:latin typeface="Verdana"/>
                <a:cs typeface="Verdana"/>
              </a:rPr>
              <a:t>vins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40">
                <a:latin typeface="Verdana"/>
                <a:cs typeface="Verdana"/>
              </a:rPr>
              <a:t>et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25">
                <a:latin typeface="Verdana"/>
                <a:cs typeface="Verdana"/>
              </a:rPr>
              <a:t>la </a:t>
            </a:r>
            <a:r>
              <a:rPr dirty="0" sz="1900" spc="-100">
                <a:latin typeface="Verdana"/>
                <a:cs typeface="Verdana"/>
              </a:rPr>
              <a:t>singularité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55">
                <a:latin typeface="Verdana"/>
                <a:cs typeface="Verdana"/>
              </a:rPr>
              <a:t>de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25">
                <a:latin typeface="Verdana"/>
                <a:cs typeface="Verdana"/>
              </a:rPr>
              <a:t>nos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95">
                <a:latin typeface="Verdana"/>
                <a:cs typeface="Verdana"/>
              </a:rPr>
              <a:t>terroirs,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95">
                <a:latin typeface="Verdana"/>
                <a:cs typeface="Verdana"/>
              </a:rPr>
              <a:t>satisfaire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25">
                <a:latin typeface="Verdana"/>
                <a:cs typeface="Verdana"/>
              </a:rPr>
              <a:t>nos</a:t>
            </a:r>
            <a:r>
              <a:rPr dirty="0" sz="1900" spc="-155">
                <a:latin typeface="Verdana"/>
                <a:cs typeface="Verdana"/>
              </a:rPr>
              <a:t> </a:t>
            </a:r>
            <a:r>
              <a:rPr dirty="0" sz="1900" spc="-30">
                <a:latin typeface="Verdana"/>
                <a:cs typeface="Verdana"/>
              </a:rPr>
              <a:t>clients </a:t>
            </a:r>
            <a:r>
              <a:rPr dirty="0" sz="1900" spc="-125">
                <a:latin typeface="Verdana"/>
                <a:cs typeface="Verdana"/>
              </a:rPr>
              <a:t>pour</a:t>
            </a:r>
            <a:r>
              <a:rPr dirty="0" sz="1900" spc="-165">
                <a:latin typeface="Verdana"/>
                <a:cs typeface="Verdana"/>
              </a:rPr>
              <a:t> </a:t>
            </a:r>
            <a:r>
              <a:rPr dirty="0" sz="1900" spc="-110">
                <a:latin typeface="Verdana"/>
                <a:cs typeface="Verdana"/>
              </a:rPr>
              <a:t>pérenniser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25">
                <a:latin typeface="Verdana"/>
                <a:cs typeface="Verdana"/>
              </a:rPr>
              <a:t>nos</a:t>
            </a:r>
            <a:r>
              <a:rPr dirty="0" sz="1900" spc="-160">
                <a:latin typeface="Verdana"/>
                <a:cs typeface="Verdana"/>
              </a:rPr>
              <a:t> </a:t>
            </a:r>
            <a:r>
              <a:rPr dirty="0" sz="1900" spc="-10">
                <a:latin typeface="Verdana"/>
                <a:cs typeface="Verdana"/>
              </a:rPr>
              <a:t>structures.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726016" y="7561674"/>
            <a:ext cx="5308600" cy="15424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99695">
              <a:lnSpc>
                <a:spcPct val="100000"/>
              </a:lnSpc>
              <a:spcBef>
                <a:spcPts val="100"/>
              </a:spcBef>
            </a:pPr>
            <a:r>
              <a:rPr dirty="0" sz="2850" spc="-150" b="1">
                <a:solidFill>
                  <a:srgbClr val="B1A64E"/>
                </a:solidFill>
                <a:latin typeface="Trebuchet MS"/>
                <a:cs typeface="Trebuchet MS"/>
              </a:rPr>
              <a:t>Notre</a:t>
            </a:r>
            <a:r>
              <a:rPr dirty="0" sz="2850" spc="-90" b="1">
                <a:solidFill>
                  <a:srgbClr val="B1A64E"/>
                </a:solidFill>
                <a:latin typeface="Trebuchet MS"/>
                <a:cs typeface="Trebuchet MS"/>
              </a:rPr>
              <a:t> </a:t>
            </a:r>
            <a:r>
              <a:rPr dirty="0" sz="2850" spc="-25" b="1">
                <a:solidFill>
                  <a:srgbClr val="B1A64E"/>
                </a:solidFill>
                <a:latin typeface="Trebuchet MS"/>
                <a:cs typeface="Trebuchet MS"/>
              </a:rPr>
              <a:t>Ambition</a:t>
            </a:r>
            <a:endParaRPr sz="2850">
              <a:latin typeface="Trebuchet MS"/>
              <a:cs typeface="Trebuchet MS"/>
            </a:endParaRPr>
          </a:p>
          <a:p>
            <a:pPr algn="ctr" marL="12700" marR="5080" indent="-635">
              <a:lnSpc>
                <a:spcPts val="2250"/>
              </a:lnSpc>
              <a:spcBef>
                <a:spcPts val="1845"/>
              </a:spcBef>
            </a:pPr>
            <a:r>
              <a:rPr dirty="0" sz="1900" spc="-150">
                <a:latin typeface="Verdana"/>
                <a:cs typeface="Verdana"/>
              </a:rPr>
              <a:t>Devenir</a:t>
            </a:r>
            <a:r>
              <a:rPr dirty="0" sz="1900" spc="-135">
                <a:latin typeface="Verdana"/>
                <a:cs typeface="Verdana"/>
              </a:rPr>
              <a:t> </a:t>
            </a:r>
            <a:r>
              <a:rPr dirty="0" sz="1900" spc="-114">
                <a:latin typeface="Verdana"/>
                <a:cs typeface="Verdana"/>
              </a:rPr>
              <a:t>incontournables</a:t>
            </a:r>
            <a:r>
              <a:rPr dirty="0" sz="1900" spc="-135">
                <a:latin typeface="Verdana"/>
                <a:cs typeface="Verdana"/>
              </a:rPr>
              <a:t> </a:t>
            </a:r>
            <a:r>
              <a:rPr dirty="0" sz="1900" spc="-150">
                <a:latin typeface="Verdana"/>
                <a:cs typeface="Verdana"/>
              </a:rPr>
              <a:t>en</a:t>
            </a:r>
            <a:r>
              <a:rPr dirty="0" sz="1900" spc="-135">
                <a:latin typeface="Verdana"/>
                <a:cs typeface="Verdana"/>
              </a:rPr>
              <a:t> </a:t>
            </a:r>
            <a:r>
              <a:rPr dirty="0" sz="1900" spc="-105">
                <a:latin typeface="Verdana"/>
                <a:cs typeface="Verdana"/>
              </a:rPr>
              <a:t>Crozes-</a:t>
            </a:r>
            <a:r>
              <a:rPr dirty="0" sz="1900" spc="-25">
                <a:latin typeface="Verdana"/>
                <a:cs typeface="Verdana"/>
              </a:rPr>
              <a:t>Hermitage, </a:t>
            </a:r>
            <a:r>
              <a:rPr dirty="0" sz="1900" spc="-125">
                <a:latin typeface="Verdana"/>
                <a:cs typeface="Verdana"/>
              </a:rPr>
              <a:t>permettre</a:t>
            </a:r>
            <a:r>
              <a:rPr dirty="0" sz="1900" spc="-180">
                <a:latin typeface="Verdana"/>
                <a:cs typeface="Verdana"/>
              </a:rPr>
              <a:t> </a:t>
            </a:r>
            <a:r>
              <a:rPr dirty="0" sz="1900" spc="-155">
                <a:latin typeface="Verdana"/>
                <a:cs typeface="Verdana"/>
              </a:rPr>
              <a:t>à</a:t>
            </a:r>
            <a:r>
              <a:rPr dirty="0" sz="1900" spc="-175">
                <a:latin typeface="Verdana"/>
                <a:cs typeface="Verdana"/>
              </a:rPr>
              <a:t> </a:t>
            </a:r>
            <a:r>
              <a:rPr dirty="0" sz="1900" spc="-125">
                <a:latin typeface="Verdana"/>
                <a:cs typeface="Verdana"/>
              </a:rPr>
              <a:t>nos</a:t>
            </a:r>
            <a:r>
              <a:rPr dirty="0" sz="1900" spc="-180">
                <a:latin typeface="Verdana"/>
                <a:cs typeface="Verdana"/>
              </a:rPr>
              <a:t> </a:t>
            </a:r>
            <a:r>
              <a:rPr dirty="0" sz="1900" spc="-110">
                <a:latin typeface="Verdana"/>
                <a:cs typeface="Verdana"/>
              </a:rPr>
              <a:t>acteurs</a:t>
            </a:r>
            <a:r>
              <a:rPr dirty="0" sz="1900" spc="-175">
                <a:latin typeface="Verdana"/>
                <a:cs typeface="Verdana"/>
              </a:rPr>
              <a:t> </a:t>
            </a:r>
            <a:r>
              <a:rPr dirty="0" sz="1900" spc="-155">
                <a:latin typeface="Verdana"/>
                <a:cs typeface="Verdana"/>
              </a:rPr>
              <a:t>de</a:t>
            </a:r>
            <a:r>
              <a:rPr dirty="0" sz="1900" spc="-175">
                <a:latin typeface="Verdana"/>
                <a:cs typeface="Verdana"/>
              </a:rPr>
              <a:t> </a:t>
            </a:r>
            <a:r>
              <a:rPr dirty="0" sz="1900" spc="-105">
                <a:latin typeface="Verdana"/>
                <a:cs typeface="Verdana"/>
              </a:rPr>
              <a:t>s’épanouir</a:t>
            </a:r>
            <a:r>
              <a:rPr dirty="0" sz="1900" spc="-180">
                <a:latin typeface="Verdana"/>
                <a:cs typeface="Verdana"/>
              </a:rPr>
              <a:t> </a:t>
            </a:r>
            <a:r>
              <a:rPr dirty="0" sz="1900" spc="-140">
                <a:latin typeface="Verdana"/>
                <a:cs typeface="Verdana"/>
              </a:rPr>
              <a:t>et</a:t>
            </a:r>
            <a:r>
              <a:rPr dirty="0" sz="1900" spc="-175">
                <a:latin typeface="Verdana"/>
                <a:cs typeface="Verdana"/>
              </a:rPr>
              <a:t> </a:t>
            </a:r>
            <a:r>
              <a:rPr dirty="0" sz="1900" spc="-45">
                <a:latin typeface="Verdana"/>
                <a:cs typeface="Verdana"/>
              </a:rPr>
              <a:t>susciter </a:t>
            </a:r>
            <a:r>
              <a:rPr dirty="0" sz="1900" spc="-114">
                <a:latin typeface="Verdana"/>
                <a:cs typeface="Verdana"/>
              </a:rPr>
              <a:t>l’envie</a:t>
            </a:r>
            <a:r>
              <a:rPr dirty="0" sz="1900" spc="-150">
                <a:latin typeface="Verdana"/>
                <a:cs typeface="Verdana"/>
              </a:rPr>
              <a:t> </a:t>
            </a:r>
            <a:r>
              <a:rPr dirty="0" sz="1900" spc="-155">
                <a:latin typeface="Verdana"/>
                <a:cs typeface="Verdana"/>
              </a:rPr>
              <a:t>de</a:t>
            </a:r>
            <a:r>
              <a:rPr dirty="0" sz="1900" spc="-145">
                <a:latin typeface="Verdana"/>
                <a:cs typeface="Verdana"/>
              </a:rPr>
              <a:t> </a:t>
            </a:r>
            <a:r>
              <a:rPr dirty="0" sz="1900" spc="-125">
                <a:latin typeface="Verdana"/>
                <a:cs typeface="Verdana"/>
              </a:rPr>
              <a:t>partager</a:t>
            </a:r>
            <a:r>
              <a:rPr dirty="0" sz="1900" spc="-150">
                <a:latin typeface="Verdana"/>
                <a:cs typeface="Verdana"/>
              </a:rPr>
              <a:t> </a:t>
            </a:r>
            <a:r>
              <a:rPr dirty="0" sz="1900" spc="-110">
                <a:latin typeface="Verdana"/>
                <a:cs typeface="Verdana"/>
              </a:rPr>
              <a:t>l’expérience</a:t>
            </a:r>
            <a:r>
              <a:rPr dirty="0" sz="1900" spc="-145">
                <a:latin typeface="Verdana"/>
                <a:cs typeface="Verdana"/>
              </a:rPr>
              <a:t> </a:t>
            </a:r>
            <a:r>
              <a:rPr dirty="0" sz="1900" spc="-30">
                <a:latin typeface="Verdana"/>
                <a:cs typeface="Verdana"/>
              </a:rPr>
              <a:t>CLAIRMONT.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070599" y="713154"/>
            <a:ext cx="4619625" cy="929640"/>
          </a:xfrm>
          <a:prstGeom prst="rect"/>
        </p:spPr>
        <p:txBody>
          <a:bodyPr wrap="square" lIns="0" tIns="32384" rIns="0" bIns="0" rtlCol="0" vert="horz">
            <a:spAutoFit/>
          </a:bodyPr>
          <a:lstStyle/>
          <a:p>
            <a:pPr marL="1076960" marR="5080" indent="-1064895">
              <a:lnSpc>
                <a:spcPts val="3529"/>
              </a:lnSpc>
              <a:spcBef>
                <a:spcPts val="254"/>
              </a:spcBef>
            </a:pPr>
            <a:r>
              <a:rPr dirty="0" spc="-335">
                <a:solidFill>
                  <a:srgbClr val="B0A54E"/>
                </a:solidFill>
              </a:rPr>
              <a:t>9</a:t>
            </a:r>
            <a:r>
              <a:rPr dirty="0" spc="-145">
                <a:solidFill>
                  <a:srgbClr val="B0A54E"/>
                </a:solidFill>
              </a:rPr>
              <a:t> </a:t>
            </a:r>
            <a:r>
              <a:rPr dirty="0"/>
              <a:t>FAMILLES</a:t>
            </a:r>
            <a:r>
              <a:rPr dirty="0" spc="-204"/>
              <a:t> </a:t>
            </a:r>
            <a:r>
              <a:rPr dirty="0" spc="-10"/>
              <a:t>DE</a:t>
            </a:r>
            <a:r>
              <a:rPr dirty="0" spc="-175"/>
              <a:t> </a:t>
            </a:r>
            <a:r>
              <a:rPr dirty="0" spc="-40"/>
              <a:t>VIGNERONS </a:t>
            </a:r>
            <a:r>
              <a:rPr dirty="0" spc="-200"/>
              <a:t>&amp;</a:t>
            </a:r>
            <a:r>
              <a:rPr dirty="0" spc="-140"/>
              <a:t> </a:t>
            </a:r>
            <a:r>
              <a:rPr dirty="0" spc="-325">
                <a:solidFill>
                  <a:srgbClr val="9D9858"/>
                </a:solidFill>
              </a:rPr>
              <a:t>14</a:t>
            </a:r>
            <a:r>
              <a:rPr dirty="0" spc="-140">
                <a:solidFill>
                  <a:srgbClr val="9D9858"/>
                </a:solidFill>
              </a:rPr>
              <a:t> </a:t>
            </a:r>
            <a:r>
              <a:rPr dirty="0" spc="-10"/>
              <a:t>ASSOCIÉS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3377721" y="4629102"/>
            <a:ext cx="1898014" cy="459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50" b="1">
                <a:solidFill>
                  <a:srgbClr val="B1A64E"/>
                </a:solidFill>
                <a:latin typeface="Trebuchet MS"/>
                <a:cs typeface="Trebuchet MS"/>
              </a:rPr>
              <a:t>Nos</a:t>
            </a:r>
            <a:r>
              <a:rPr dirty="0" sz="2850" spc="-155" b="1">
                <a:solidFill>
                  <a:srgbClr val="B1A64E"/>
                </a:solidFill>
                <a:latin typeface="Trebuchet MS"/>
                <a:cs typeface="Trebuchet MS"/>
              </a:rPr>
              <a:t> </a:t>
            </a:r>
            <a:r>
              <a:rPr dirty="0" sz="2850" spc="-85" b="1">
                <a:solidFill>
                  <a:srgbClr val="B1A64E"/>
                </a:solidFill>
                <a:latin typeface="Trebuchet MS"/>
                <a:cs typeface="Trebuchet MS"/>
              </a:rPr>
              <a:t>Valeurs</a:t>
            </a:r>
            <a:endParaRPr sz="2850">
              <a:latin typeface="Trebuchet MS"/>
              <a:cs typeface="Trebuchet MS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802407" y="5547076"/>
            <a:ext cx="1070610" cy="8864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just" marL="12700" marR="5080" indent="42545">
              <a:lnSpc>
                <a:spcPts val="2250"/>
              </a:lnSpc>
              <a:spcBef>
                <a:spcPts val="195"/>
              </a:spcBef>
            </a:pPr>
            <a:r>
              <a:rPr dirty="0" sz="1900" spc="-90">
                <a:latin typeface="Verdana"/>
                <a:cs typeface="Verdana"/>
              </a:rPr>
              <a:t>Exigence </a:t>
            </a:r>
            <a:r>
              <a:rPr dirty="0" sz="1900" spc="-135">
                <a:latin typeface="Verdana"/>
                <a:cs typeface="Verdana"/>
              </a:rPr>
              <a:t>Humanité </a:t>
            </a:r>
            <a:r>
              <a:rPr dirty="0" sz="1900" spc="-10">
                <a:latin typeface="Verdana"/>
                <a:cs typeface="Verdana"/>
              </a:rPr>
              <a:t>Partage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799960" y="5547076"/>
            <a:ext cx="1245870" cy="886460"/>
          </a:xfrm>
          <a:prstGeom prst="rect">
            <a:avLst/>
          </a:prstGeom>
        </p:spPr>
        <p:txBody>
          <a:bodyPr wrap="square" lIns="0" tIns="24765" rIns="0" bIns="0" rtlCol="0" vert="horz">
            <a:spAutoFit/>
          </a:bodyPr>
          <a:lstStyle/>
          <a:p>
            <a:pPr algn="ctr" marL="12065" marR="5080" indent="-635">
              <a:lnSpc>
                <a:spcPts val="2250"/>
              </a:lnSpc>
              <a:spcBef>
                <a:spcPts val="195"/>
              </a:spcBef>
            </a:pPr>
            <a:r>
              <a:rPr dirty="0" sz="1900" spc="-10">
                <a:latin typeface="Verdana"/>
                <a:cs typeface="Verdana"/>
              </a:rPr>
              <a:t>Passion </a:t>
            </a:r>
            <a:r>
              <a:rPr dirty="0" sz="1900" spc="-130">
                <a:latin typeface="Verdana"/>
                <a:cs typeface="Verdana"/>
              </a:rPr>
              <a:t>Convivialité </a:t>
            </a:r>
            <a:r>
              <a:rPr dirty="0" sz="1900" spc="-30">
                <a:latin typeface="Verdana"/>
                <a:cs typeface="Verdana"/>
              </a:rPr>
              <a:t>Identité</a:t>
            </a:r>
            <a:endParaRPr sz="19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2114552" y="244937"/>
            <a:ext cx="14058900" cy="9796145"/>
            <a:chOff x="2114552" y="244937"/>
            <a:chExt cx="14058900" cy="979614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14552" y="244937"/>
              <a:ext cx="14058838" cy="9795870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2813748" y="6470446"/>
              <a:ext cx="12143105" cy="3330575"/>
            </a:xfrm>
            <a:custGeom>
              <a:avLst/>
              <a:gdLst/>
              <a:ahLst/>
              <a:cxnLst/>
              <a:rect l="l" t="t" r="r" b="b"/>
              <a:pathLst>
                <a:path w="12143105" h="3330575">
                  <a:moveTo>
                    <a:pt x="5402351" y="673493"/>
                  </a:moveTo>
                  <a:lnTo>
                    <a:pt x="0" y="673493"/>
                  </a:lnTo>
                  <a:lnTo>
                    <a:pt x="0" y="3147555"/>
                  </a:lnTo>
                  <a:lnTo>
                    <a:pt x="5402351" y="3147555"/>
                  </a:lnTo>
                  <a:lnTo>
                    <a:pt x="5402351" y="673493"/>
                  </a:lnTo>
                  <a:close/>
                </a:path>
                <a:path w="12143105" h="3330575">
                  <a:moveTo>
                    <a:pt x="12143054" y="0"/>
                  </a:moveTo>
                  <a:lnTo>
                    <a:pt x="6913969" y="0"/>
                  </a:lnTo>
                  <a:lnTo>
                    <a:pt x="6913969" y="3329965"/>
                  </a:lnTo>
                  <a:lnTo>
                    <a:pt x="12143054" y="3329965"/>
                  </a:lnTo>
                  <a:lnTo>
                    <a:pt x="121430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3596487" y="7213613"/>
            <a:ext cx="3945890" cy="316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5"/>
              </a:spcBef>
            </a:pPr>
            <a:r>
              <a:rPr dirty="0" sz="1900" spc="-114">
                <a:latin typeface="Verdana"/>
                <a:cs typeface="Verdana"/>
              </a:rPr>
              <a:t>Surface</a:t>
            </a:r>
            <a:r>
              <a:rPr dirty="0" sz="1900" spc="-155">
                <a:latin typeface="Verdana"/>
                <a:cs typeface="Verdana"/>
              </a:rPr>
              <a:t> </a:t>
            </a:r>
            <a:r>
              <a:rPr dirty="0" sz="1900" spc="-114">
                <a:latin typeface="Verdana"/>
                <a:cs typeface="Verdana"/>
              </a:rPr>
              <a:t>totale</a:t>
            </a:r>
            <a:r>
              <a:rPr dirty="0" sz="1900" spc="-155">
                <a:latin typeface="Verdana"/>
                <a:cs typeface="Verdana"/>
              </a:rPr>
              <a:t> </a:t>
            </a:r>
            <a:r>
              <a:rPr dirty="0" sz="1900" spc="-145">
                <a:latin typeface="Verdana"/>
                <a:cs typeface="Verdana"/>
              </a:rPr>
              <a:t>en</a:t>
            </a:r>
            <a:r>
              <a:rPr dirty="0" sz="1900" spc="-150">
                <a:latin typeface="Verdana"/>
                <a:cs typeface="Verdana"/>
              </a:rPr>
              <a:t> </a:t>
            </a:r>
            <a:r>
              <a:rPr dirty="0" sz="1900" spc="-125">
                <a:latin typeface="Verdana"/>
                <a:cs typeface="Verdana"/>
              </a:rPr>
              <a:t>production</a:t>
            </a:r>
            <a:r>
              <a:rPr dirty="0" sz="1900" spc="-155">
                <a:latin typeface="Verdana"/>
                <a:cs typeface="Verdana"/>
              </a:rPr>
              <a:t> </a:t>
            </a:r>
            <a:r>
              <a:rPr dirty="0" sz="1900" spc="-145">
                <a:latin typeface="Verdana"/>
                <a:cs typeface="Verdana"/>
              </a:rPr>
              <a:t>en</a:t>
            </a:r>
            <a:r>
              <a:rPr dirty="0" sz="1900" spc="-155">
                <a:latin typeface="Verdana"/>
                <a:cs typeface="Verdana"/>
              </a:rPr>
              <a:t> </a:t>
            </a:r>
            <a:r>
              <a:rPr dirty="0" sz="1900" spc="-150">
                <a:latin typeface="Verdana"/>
                <a:cs typeface="Verdana"/>
              </a:rPr>
              <a:t>2022</a:t>
            </a:r>
            <a:endParaRPr sz="19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517123" y="6538820"/>
            <a:ext cx="3523615" cy="2952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dirty="0" sz="1750" spc="-130">
                <a:latin typeface="Verdana"/>
                <a:cs typeface="Verdana"/>
              </a:rPr>
              <a:t>Volume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95">
                <a:latin typeface="Verdana"/>
                <a:cs typeface="Verdana"/>
              </a:rPr>
              <a:t>total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125">
                <a:latin typeface="Verdana"/>
                <a:cs typeface="Verdana"/>
              </a:rPr>
              <a:t>de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100">
                <a:latin typeface="Verdana"/>
                <a:cs typeface="Verdana"/>
              </a:rPr>
              <a:t>production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125">
                <a:latin typeface="Verdana"/>
                <a:cs typeface="Verdana"/>
              </a:rPr>
              <a:t>en</a:t>
            </a:r>
            <a:r>
              <a:rPr dirty="0" sz="1750" spc="-150">
                <a:latin typeface="Verdana"/>
                <a:cs typeface="Verdana"/>
              </a:rPr>
              <a:t> </a:t>
            </a:r>
            <a:r>
              <a:rPr dirty="0" sz="1750" spc="-130">
                <a:latin typeface="Verdana"/>
                <a:cs typeface="Verdana"/>
              </a:rPr>
              <a:t>2022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724003" y="7668005"/>
            <a:ext cx="1818005" cy="423545"/>
          </a:xfrm>
          <a:prstGeom prst="rect">
            <a:avLst/>
          </a:prstGeom>
          <a:solidFill>
            <a:srgbClr val="B0A54E"/>
          </a:solidFill>
        </p:spPr>
        <p:txBody>
          <a:bodyPr wrap="square" lIns="0" tIns="41910" rIns="0" bIns="0" rtlCol="0" vert="horz">
            <a:spAutoFit/>
          </a:bodyPr>
          <a:lstStyle/>
          <a:p>
            <a:pPr marL="88265">
              <a:lnSpc>
                <a:spcPct val="100000"/>
              </a:lnSpc>
              <a:spcBef>
                <a:spcPts val="330"/>
              </a:spcBef>
            </a:pPr>
            <a:r>
              <a:rPr dirty="0" sz="2050" spc="-229" b="1">
                <a:solidFill>
                  <a:srgbClr val="FFFFFF"/>
                </a:solidFill>
                <a:latin typeface="Trebuchet MS"/>
                <a:cs typeface="Trebuchet MS"/>
              </a:rPr>
              <a:t>132</a:t>
            </a:r>
            <a:r>
              <a:rPr dirty="0" sz="2050" spc="-10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-10" b="1">
                <a:solidFill>
                  <a:srgbClr val="FFFFFF"/>
                </a:solidFill>
                <a:latin typeface="Trebuchet MS"/>
                <a:cs typeface="Trebuchet MS"/>
              </a:rPr>
              <a:t>HECTARES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1055674" y="6909175"/>
            <a:ext cx="2417445" cy="349885"/>
          </a:xfrm>
          <a:prstGeom prst="rect">
            <a:avLst/>
          </a:prstGeom>
          <a:solidFill>
            <a:srgbClr val="B0A54E"/>
          </a:solidFill>
        </p:spPr>
        <p:txBody>
          <a:bodyPr wrap="square" lIns="0" tIns="5080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40"/>
              </a:spcBef>
            </a:pPr>
            <a:r>
              <a:rPr dirty="0" sz="2050" spc="-225" b="1">
                <a:solidFill>
                  <a:srgbClr val="FFFFFF"/>
                </a:solidFill>
                <a:latin typeface="Trebuchet MS"/>
                <a:cs typeface="Trebuchet MS"/>
              </a:rPr>
              <a:t>4968</a:t>
            </a:r>
            <a:r>
              <a:rPr dirty="0" sz="2050" spc="-65" b="1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dirty="0" sz="2050" spc="-10" b="1">
                <a:solidFill>
                  <a:srgbClr val="FFFFFF"/>
                </a:solidFill>
                <a:latin typeface="Trebuchet MS"/>
                <a:cs typeface="Trebuchet MS"/>
              </a:rPr>
              <a:t>HECTOLITRES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813752" y="6238432"/>
            <a:ext cx="3261360" cy="52197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795" rIns="0" bIns="0" rtlCol="0" vert="horz">
            <a:spAutoFit/>
          </a:bodyPr>
          <a:lstStyle/>
          <a:p>
            <a:pPr marL="218440">
              <a:lnSpc>
                <a:spcPct val="100000"/>
              </a:lnSpc>
              <a:spcBef>
                <a:spcPts val="85"/>
              </a:spcBef>
            </a:pPr>
            <a:r>
              <a:rPr dirty="0" sz="2850" spc="-30">
                <a:solidFill>
                  <a:srgbClr val="9D9858"/>
                </a:solidFill>
                <a:latin typeface="Verdana"/>
                <a:cs typeface="Verdana"/>
              </a:rPr>
              <a:t>CHIFFRES</a:t>
            </a:r>
            <a:r>
              <a:rPr dirty="0" sz="2850" spc="-275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sz="2850" spc="-20">
                <a:solidFill>
                  <a:srgbClr val="9D9858"/>
                </a:solidFill>
                <a:latin typeface="Verdana"/>
                <a:cs typeface="Verdana"/>
              </a:rPr>
              <a:t>CLÉS</a:t>
            </a:r>
            <a:endParaRPr sz="28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391881" y="7536914"/>
            <a:ext cx="466090" cy="90931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0"/>
              </a:spcBef>
            </a:pPr>
            <a:r>
              <a:rPr dirty="0" sz="2050" spc="-225" b="1">
                <a:solidFill>
                  <a:srgbClr val="9D9858"/>
                </a:solidFill>
                <a:latin typeface="Trebuchet MS"/>
                <a:cs typeface="Trebuchet MS"/>
              </a:rPr>
              <a:t>90</a:t>
            </a:r>
            <a:r>
              <a:rPr dirty="0" sz="2050" spc="-85" b="1">
                <a:solidFill>
                  <a:srgbClr val="9D9858"/>
                </a:solidFill>
                <a:latin typeface="Trebuchet MS"/>
                <a:cs typeface="Trebuchet MS"/>
              </a:rPr>
              <a:t> </a:t>
            </a:r>
            <a:r>
              <a:rPr dirty="0" sz="2050" spc="-400" b="1">
                <a:solidFill>
                  <a:srgbClr val="9D9858"/>
                </a:solidFill>
                <a:latin typeface="Trebuchet MS"/>
                <a:cs typeface="Trebuchet MS"/>
              </a:rPr>
              <a:t>%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050"/>
              </a:spcBef>
            </a:pPr>
            <a:r>
              <a:rPr dirty="0" sz="2050" spc="-225" b="1">
                <a:solidFill>
                  <a:srgbClr val="9D9858"/>
                </a:solidFill>
                <a:latin typeface="Trebuchet MS"/>
                <a:cs typeface="Trebuchet MS"/>
              </a:rPr>
              <a:t>10</a:t>
            </a:r>
            <a:r>
              <a:rPr dirty="0" sz="2050" spc="-85" b="1">
                <a:solidFill>
                  <a:srgbClr val="9D9858"/>
                </a:solidFill>
                <a:latin typeface="Trebuchet MS"/>
                <a:cs typeface="Trebuchet MS"/>
              </a:rPr>
              <a:t> </a:t>
            </a:r>
            <a:r>
              <a:rPr dirty="0" sz="2050" spc="-400" b="1">
                <a:solidFill>
                  <a:srgbClr val="9D9858"/>
                </a:solidFill>
                <a:latin typeface="Trebuchet MS"/>
                <a:cs typeface="Trebuchet MS"/>
              </a:rPr>
              <a:t>%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1007607" y="7492828"/>
            <a:ext cx="3214370" cy="917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760730" marR="5080" indent="-761365">
              <a:lnSpc>
                <a:spcPct val="116900"/>
              </a:lnSpc>
              <a:spcBef>
                <a:spcPts val="95"/>
              </a:spcBef>
            </a:pPr>
            <a:r>
              <a:rPr dirty="0" sz="1600" spc="-100">
                <a:latin typeface="Verdana"/>
                <a:cs typeface="Verdana"/>
              </a:rPr>
              <a:t>en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90">
                <a:latin typeface="Verdana"/>
                <a:cs typeface="Verdana"/>
              </a:rPr>
              <a:t>AOP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70">
                <a:latin typeface="Verdana"/>
                <a:cs typeface="Verdana"/>
              </a:rPr>
              <a:t>Crozes-</a:t>
            </a:r>
            <a:r>
              <a:rPr dirty="0" sz="1600" spc="-90">
                <a:latin typeface="Verdana"/>
                <a:cs typeface="Verdana"/>
              </a:rPr>
              <a:t>Hermitage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90">
                <a:latin typeface="Verdana"/>
                <a:cs typeface="Verdana"/>
              </a:rPr>
              <a:t>(117</a:t>
            </a:r>
            <a:r>
              <a:rPr dirty="0" sz="1600" spc="-114">
                <a:latin typeface="Verdana"/>
                <a:cs typeface="Verdana"/>
              </a:rPr>
              <a:t> </a:t>
            </a:r>
            <a:r>
              <a:rPr dirty="0" sz="1600" spc="-120">
                <a:latin typeface="Verdana"/>
                <a:cs typeface="Verdana"/>
              </a:rPr>
              <a:t>ha) </a:t>
            </a:r>
            <a:r>
              <a:rPr dirty="0" sz="1600" spc="-90">
                <a:latin typeface="Verdana"/>
                <a:cs typeface="Verdana"/>
              </a:rPr>
              <a:t>Saint-</a:t>
            </a:r>
            <a:r>
              <a:rPr dirty="0" sz="1600" spc="-70">
                <a:latin typeface="Verdana"/>
                <a:cs typeface="Verdana"/>
              </a:rPr>
              <a:t>Joseph</a:t>
            </a:r>
            <a:r>
              <a:rPr dirty="0" sz="1600" spc="-100">
                <a:latin typeface="Verdana"/>
                <a:cs typeface="Verdana"/>
              </a:rPr>
              <a:t> </a:t>
            </a:r>
            <a:r>
              <a:rPr dirty="0" sz="1600" spc="-190">
                <a:latin typeface="Verdana"/>
                <a:cs typeface="Verdana"/>
              </a:rPr>
              <a:t>(1,3</a:t>
            </a:r>
            <a:r>
              <a:rPr dirty="0" sz="1600" spc="-95">
                <a:latin typeface="Verdana"/>
                <a:cs typeface="Verdana"/>
              </a:rPr>
              <a:t> </a:t>
            </a:r>
            <a:r>
              <a:rPr dirty="0" sz="1600" spc="-25">
                <a:latin typeface="Verdana"/>
                <a:cs typeface="Verdana"/>
              </a:rPr>
              <a:t>ha)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10"/>
              </a:spcBef>
            </a:pPr>
            <a:r>
              <a:rPr dirty="0" sz="1600" spc="-100">
                <a:latin typeface="Verdana"/>
                <a:cs typeface="Verdana"/>
              </a:rPr>
              <a:t>en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-120">
                <a:latin typeface="Verdana"/>
                <a:cs typeface="Verdana"/>
              </a:rPr>
              <a:t>IGP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-50">
                <a:latin typeface="Verdana"/>
                <a:cs typeface="Verdana"/>
              </a:rPr>
              <a:t>Collines</a:t>
            </a:r>
            <a:r>
              <a:rPr dirty="0" sz="1600" spc="-13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Rhodaniennes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2567212" y="561244"/>
            <a:ext cx="5810885" cy="977900"/>
          </a:xfrm>
          <a:prstGeom prst="rect"/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2700" spc="114" b="0">
                <a:solidFill>
                  <a:srgbClr val="FFFFFF"/>
                </a:solidFill>
                <a:latin typeface="Verdana"/>
                <a:cs typeface="Verdana"/>
              </a:rPr>
              <a:t>UNE</a:t>
            </a:r>
            <a:r>
              <a:rPr dirty="0" sz="2700" spc="-30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00" spc="85" b="0">
                <a:solidFill>
                  <a:srgbClr val="FFFFFF"/>
                </a:solidFill>
                <a:latin typeface="Verdana"/>
                <a:cs typeface="Verdana"/>
              </a:rPr>
              <a:t>BELLE</a:t>
            </a:r>
            <a:r>
              <a:rPr dirty="0" sz="2700" spc="-29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00" spc="55" b="0">
                <a:solidFill>
                  <a:srgbClr val="FFFFFF"/>
                </a:solidFill>
                <a:latin typeface="Verdana"/>
                <a:cs typeface="Verdana"/>
              </a:rPr>
              <a:t>AVENTURE</a:t>
            </a:r>
            <a:r>
              <a:rPr dirty="0" sz="2700" spc="-29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00" spc="60" b="0">
                <a:solidFill>
                  <a:srgbClr val="FFFFFF"/>
                </a:solidFill>
                <a:latin typeface="Verdana"/>
                <a:cs typeface="Verdana"/>
              </a:rPr>
              <a:t>HUMAINE</a:t>
            </a:r>
            <a:endParaRPr sz="2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2700" b="0">
                <a:solidFill>
                  <a:srgbClr val="FFFFFF"/>
                </a:solidFill>
                <a:latin typeface="Verdana"/>
                <a:cs typeface="Verdana"/>
              </a:rPr>
              <a:t>depuis</a:t>
            </a:r>
            <a:r>
              <a:rPr dirty="0" sz="2700" spc="-105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700" spc="-355" b="0">
                <a:solidFill>
                  <a:srgbClr val="FFFFFF"/>
                </a:solidFill>
                <a:latin typeface="Verdana"/>
                <a:cs typeface="Verdana"/>
              </a:rPr>
              <a:t>1972...</a:t>
            </a:r>
            <a:endParaRPr sz="27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489259" y="8307919"/>
            <a:ext cx="1882139" cy="799465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algn="ctr" marL="21590">
              <a:lnSpc>
                <a:spcPct val="100000"/>
              </a:lnSpc>
              <a:spcBef>
                <a:spcPts val="1435"/>
              </a:spcBef>
            </a:pPr>
            <a:r>
              <a:rPr dirty="0" sz="1900" spc="-25" b="1">
                <a:solidFill>
                  <a:srgbClr val="B0A54E"/>
                </a:solidFill>
                <a:latin typeface="Trebuchet MS"/>
                <a:cs typeface="Trebuchet MS"/>
              </a:rPr>
              <a:t>41%</a:t>
            </a:r>
            <a:endParaRPr sz="1900">
              <a:latin typeface="Trebuchet MS"/>
              <a:cs typeface="Trebuchet MS"/>
            </a:endParaRPr>
          </a:p>
          <a:p>
            <a:pPr algn="ctr" marR="5080">
              <a:lnSpc>
                <a:spcPct val="100000"/>
              </a:lnSpc>
              <a:spcBef>
                <a:spcPts val="915"/>
              </a:spcBef>
            </a:pPr>
            <a:r>
              <a:rPr dirty="0" sz="1300" spc="-105">
                <a:latin typeface="Verdana"/>
                <a:cs typeface="Verdana"/>
              </a:rPr>
              <a:t>en</a:t>
            </a:r>
            <a:r>
              <a:rPr dirty="0" sz="1300" spc="-90">
                <a:latin typeface="Verdana"/>
                <a:cs typeface="Verdana"/>
              </a:rPr>
              <a:t> </a:t>
            </a:r>
            <a:r>
              <a:rPr dirty="0" sz="1300" spc="-70">
                <a:latin typeface="Verdana"/>
                <a:cs typeface="Verdana"/>
              </a:rPr>
              <a:t>Agriculture</a:t>
            </a:r>
            <a:r>
              <a:rPr dirty="0" sz="1300" spc="-85">
                <a:latin typeface="Verdana"/>
                <a:cs typeface="Verdana"/>
              </a:rPr>
              <a:t> </a:t>
            </a:r>
            <a:r>
              <a:rPr dirty="0" sz="1300" spc="-70">
                <a:latin typeface="Verdana"/>
                <a:cs typeface="Verdana"/>
              </a:rPr>
              <a:t>Biologique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687098" y="8307919"/>
            <a:ext cx="665480" cy="799465"/>
          </a:xfrm>
          <a:prstGeom prst="rect">
            <a:avLst/>
          </a:prstGeom>
        </p:spPr>
        <p:txBody>
          <a:bodyPr wrap="square" lIns="0" tIns="182245" rIns="0" bIns="0" rtlCol="0" vert="horz">
            <a:spAutoFit/>
          </a:bodyPr>
          <a:lstStyle/>
          <a:p>
            <a:pPr marL="90170">
              <a:lnSpc>
                <a:spcPct val="100000"/>
              </a:lnSpc>
              <a:spcBef>
                <a:spcPts val="1435"/>
              </a:spcBef>
            </a:pPr>
            <a:r>
              <a:rPr dirty="0" sz="1900" spc="-210" b="1">
                <a:solidFill>
                  <a:srgbClr val="B0A54E"/>
                </a:solidFill>
                <a:latin typeface="Trebuchet MS"/>
                <a:cs typeface="Trebuchet MS"/>
              </a:rPr>
              <a:t>81</a:t>
            </a:r>
            <a:r>
              <a:rPr dirty="0" sz="1900" spc="-70" b="1">
                <a:solidFill>
                  <a:srgbClr val="B0A54E"/>
                </a:solidFill>
                <a:latin typeface="Trebuchet MS"/>
                <a:cs typeface="Trebuchet MS"/>
              </a:rPr>
              <a:t> </a:t>
            </a:r>
            <a:r>
              <a:rPr dirty="0" sz="1900" spc="-375" b="1">
                <a:solidFill>
                  <a:srgbClr val="B0A54E"/>
                </a:solidFill>
                <a:latin typeface="Trebuchet MS"/>
                <a:cs typeface="Trebuchet MS"/>
              </a:rPr>
              <a:t>%</a:t>
            </a:r>
            <a:endParaRPr sz="19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r>
              <a:rPr dirty="0" sz="1300" spc="-105">
                <a:latin typeface="Verdana"/>
                <a:cs typeface="Verdana"/>
              </a:rPr>
              <a:t>en</a:t>
            </a:r>
            <a:r>
              <a:rPr dirty="0" sz="1300" spc="-120">
                <a:latin typeface="Verdana"/>
                <a:cs typeface="Verdana"/>
              </a:rPr>
              <a:t> </a:t>
            </a:r>
            <a:r>
              <a:rPr dirty="0" sz="1300" spc="-114">
                <a:latin typeface="Verdana"/>
                <a:cs typeface="Verdana"/>
              </a:rPr>
              <a:t>HVE</a:t>
            </a:r>
            <a:r>
              <a:rPr dirty="0" sz="1300" spc="-120">
                <a:latin typeface="Verdana"/>
                <a:cs typeface="Verdana"/>
              </a:rPr>
              <a:t> </a:t>
            </a:r>
            <a:r>
              <a:rPr dirty="0" sz="1300" spc="-65">
                <a:latin typeface="Verdana"/>
                <a:cs typeface="Verdana"/>
              </a:rPr>
              <a:t>3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1649791" y="8739959"/>
            <a:ext cx="1497965" cy="686435"/>
          </a:xfrm>
          <a:prstGeom prst="rect">
            <a:avLst/>
          </a:prstGeom>
        </p:spPr>
        <p:txBody>
          <a:bodyPr wrap="square" lIns="0" tIns="1905" rIns="0" bIns="0" rtlCol="0" vert="horz">
            <a:spAutoFit/>
          </a:bodyPr>
          <a:lstStyle/>
          <a:p>
            <a:pPr algn="just" marL="25400" marR="30480">
              <a:lnSpc>
                <a:spcPct val="104900"/>
              </a:lnSpc>
              <a:spcBef>
                <a:spcPts val="15"/>
              </a:spcBef>
            </a:pPr>
            <a:r>
              <a:rPr dirty="0" baseline="-7936" sz="2100" spc="-352" b="1">
                <a:solidFill>
                  <a:srgbClr val="9D9858"/>
                </a:solidFill>
                <a:latin typeface="Verdana"/>
                <a:cs typeface="Verdana"/>
              </a:rPr>
              <a:t>88</a:t>
            </a:r>
            <a:r>
              <a:rPr dirty="0" baseline="-7936" sz="2100" spc="-195" b="1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baseline="-7936" sz="2100" spc="-907" b="1">
                <a:solidFill>
                  <a:srgbClr val="9D9858"/>
                </a:solidFill>
                <a:latin typeface="Verdana"/>
                <a:cs typeface="Verdana"/>
              </a:rPr>
              <a:t>%</a:t>
            </a:r>
            <a:r>
              <a:rPr dirty="0" baseline="-7936" sz="2100" spc="67" b="1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sz="1200" spc="-90">
                <a:latin typeface="Verdana"/>
                <a:cs typeface="Verdana"/>
              </a:rPr>
              <a:t>de</a:t>
            </a:r>
            <a:r>
              <a:rPr dirty="0" sz="1200" spc="-125">
                <a:latin typeface="Verdana"/>
                <a:cs typeface="Verdana"/>
              </a:rPr>
              <a:t> </a:t>
            </a:r>
            <a:r>
              <a:rPr dirty="0" sz="1200" spc="-85">
                <a:latin typeface="Verdana"/>
                <a:cs typeface="Verdana"/>
              </a:rPr>
              <a:t>vins</a:t>
            </a:r>
            <a:r>
              <a:rPr dirty="0" sz="1200" spc="-125">
                <a:latin typeface="Verdana"/>
                <a:cs typeface="Verdana"/>
              </a:rPr>
              <a:t> </a:t>
            </a:r>
            <a:r>
              <a:rPr dirty="0" sz="1200" spc="-70">
                <a:latin typeface="Verdana"/>
                <a:cs typeface="Verdana"/>
              </a:rPr>
              <a:t>rouges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baseline="-5952" sz="2100" spc="-352" b="1">
                <a:solidFill>
                  <a:srgbClr val="9D9858"/>
                </a:solidFill>
                <a:latin typeface="Verdana"/>
                <a:cs typeface="Verdana"/>
              </a:rPr>
              <a:t>10</a:t>
            </a:r>
            <a:r>
              <a:rPr dirty="0" baseline="-5952" sz="2100" spc="-195" b="1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baseline="-5952" sz="2100" spc="-907" b="1">
                <a:solidFill>
                  <a:srgbClr val="9D9858"/>
                </a:solidFill>
                <a:latin typeface="Verdana"/>
                <a:cs typeface="Verdana"/>
              </a:rPr>
              <a:t>%</a:t>
            </a:r>
            <a:r>
              <a:rPr dirty="0" baseline="-5952" sz="2100" spc="67" b="1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sz="1200" spc="-90">
                <a:latin typeface="Verdana"/>
                <a:cs typeface="Verdana"/>
              </a:rPr>
              <a:t>de</a:t>
            </a:r>
            <a:r>
              <a:rPr dirty="0" sz="1200" spc="-125">
                <a:latin typeface="Verdana"/>
                <a:cs typeface="Verdana"/>
              </a:rPr>
              <a:t> </a:t>
            </a:r>
            <a:r>
              <a:rPr dirty="0" sz="1200" spc="-85">
                <a:latin typeface="Verdana"/>
                <a:cs typeface="Verdana"/>
              </a:rPr>
              <a:t>vins</a:t>
            </a:r>
            <a:r>
              <a:rPr dirty="0" sz="1200" spc="-125">
                <a:latin typeface="Verdana"/>
                <a:cs typeface="Verdana"/>
              </a:rPr>
              <a:t> </a:t>
            </a:r>
            <a:r>
              <a:rPr dirty="0" sz="1200" spc="-55">
                <a:latin typeface="Verdana"/>
                <a:cs typeface="Verdana"/>
              </a:rPr>
              <a:t>blancs</a:t>
            </a:r>
            <a:r>
              <a:rPr dirty="0" sz="1200" spc="-25">
                <a:latin typeface="Verdana"/>
                <a:cs typeface="Verdana"/>
              </a:rPr>
              <a:t> </a:t>
            </a:r>
            <a:r>
              <a:rPr dirty="0" sz="1400" spc="-240" b="1">
                <a:solidFill>
                  <a:srgbClr val="9D9858"/>
                </a:solidFill>
                <a:latin typeface="Verdana"/>
                <a:cs typeface="Verdana"/>
              </a:rPr>
              <a:t>2</a:t>
            </a:r>
            <a:r>
              <a:rPr dirty="0" sz="1400" spc="-130" b="1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sz="1400" spc="-605" b="1">
                <a:solidFill>
                  <a:srgbClr val="9D9858"/>
                </a:solidFill>
                <a:latin typeface="Verdana"/>
                <a:cs typeface="Verdana"/>
              </a:rPr>
              <a:t>%</a:t>
            </a:r>
            <a:r>
              <a:rPr dirty="0" sz="1400" spc="45" b="1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baseline="2314" sz="1800" spc="-135">
                <a:latin typeface="Verdana"/>
                <a:cs typeface="Verdana"/>
              </a:rPr>
              <a:t>de</a:t>
            </a:r>
            <a:r>
              <a:rPr dirty="0" baseline="2314" sz="1800" spc="-187">
                <a:latin typeface="Verdana"/>
                <a:cs typeface="Verdana"/>
              </a:rPr>
              <a:t> </a:t>
            </a:r>
            <a:r>
              <a:rPr dirty="0" baseline="2314" sz="1800" spc="-127">
                <a:latin typeface="Verdana"/>
                <a:cs typeface="Verdana"/>
              </a:rPr>
              <a:t>vins</a:t>
            </a:r>
            <a:r>
              <a:rPr dirty="0" baseline="2314" sz="1800" spc="-187">
                <a:latin typeface="Verdana"/>
                <a:cs typeface="Verdana"/>
              </a:rPr>
              <a:t> </a:t>
            </a:r>
            <a:r>
              <a:rPr dirty="0" baseline="2314" sz="1800" spc="-75">
                <a:latin typeface="Verdana"/>
                <a:cs typeface="Verdana"/>
              </a:rPr>
              <a:t>rosés</a:t>
            </a:r>
            <a:endParaRPr baseline="2314"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869621" y="2007705"/>
            <a:ext cx="7593330" cy="26034"/>
          </a:xfrm>
          <a:custGeom>
            <a:avLst/>
            <a:gdLst/>
            <a:ahLst/>
            <a:cxnLst/>
            <a:rect l="l" t="t" r="r" b="b"/>
            <a:pathLst>
              <a:path w="7593330" h="26035">
                <a:moveTo>
                  <a:pt x="7592789" y="25921"/>
                </a:moveTo>
                <a:lnTo>
                  <a:pt x="0" y="25921"/>
                </a:lnTo>
                <a:lnTo>
                  <a:pt x="0" y="0"/>
                </a:lnTo>
                <a:lnTo>
                  <a:pt x="7592789" y="0"/>
                </a:lnTo>
                <a:lnTo>
                  <a:pt x="7592789" y="25921"/>
                </a:lnTo>
                <a:close/>
              </a:path>
            </a:pathLst>
          </a:custGeom>
          <a:solidFill>
            <a:srgbClr val="9D985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33686" y="731864"/>
            <a:ext cx="2724149" cy="2539458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515069" y="630762"/>
            <a:ext cx="7877175" cy="622300"/>
          </a:xfrm>
          <a:prstGeom prst="rect">
            <a:avLst/>
          </a:prstGeom>
          <a:solidFill>
            <a:srgbClr val="B1A64E"/>
          </a:solidFill>
        </p:spPr>
        <p:txBody>
          <a:bodyPr wrap="square" lIns="0" tIns="112395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885"/>
              </a:spcBef>
            </a:pPr>
            <a:r>
              <a:rPr dirty="0" sz="2550" spc="-100">
                <a:solidFill>
                  <a:srgbClr val="FFFFFF"/>
                </a:solidFill>
                <a:latin typeface="Verdana"/>
                <a:cs typeface="Verdana"/>
              </a:rPr>
              <a:t>QU’EST-</a:t>
            </a:r>
            <a:r>
              <a:rPr dirty="0" sz="2550" spc="55">
                <a:solidFill>
                  <a:srgbClr val="FFFFFF"/>
                </a:solidFill>
                <a:latin typeface="Verdana"/>
                <a:cs typeface="Verdana"/>
              </a:rPr>
              <a:t>CE</a:t>
            </a:r>
            <a:r>
              <a:rPr dirty="0" sz="25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QU’UNE</a:t>
            </a:r>
            <a:r>
              <a:rPr dirty="0" sz="25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>
                <a:solidFill>
                  <a:srgbClr val="FFFFFF"/>
                </a:solidFill>
                <a:latin typeface="Verdana"/>
                <a:cs typeface="Verdana"/>
              </a:rPr>
              <a:t>COOPÉRATIVE</a:t>
            </a:r>
            <a:r>
              <a:rPr dirty="0" sz="2550" spc="-2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30">
                <a:solidFill>
                  <a:srgbClr val="FFFFFF"/>
                </a:solidFill>
                <a:latin typeface="Verdana"/>
                <a:cs typeface="Verdana"/>
              </a:rPr>
              <a:t>AGRICOLE</a:t>
            </a:r>
            <a:r>
              <a:rPr dirty="0" sz="2550" spc="-2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15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856921" y="1575595"/>
            <a:ext cx="15603219" cy="6610984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641475">
              <a:lnSpc>
                <a:spcPct val="100000"/>
              </a:lnSpc>
              <a:spcBef>
                <a:spcPts val="90"/>
              </a:spcBef>
            </a:pPr>
            <a:r>
              <a:rPr dirty="0" sz="2050" spc="-20" b="1">
                <a:latin typeface="Trebuchet MS"/>
                <a:cs typeface="Trebuchet MS"/>
              </a:rPr>
              <a:t>La</a:t>
            </a:r>
            <a:r>
              <a:rPr dirty="0" sz="2050" spc="-75" b="1">
                <a:latin typeface="Trebuchet MS"/>
                <a:cs typeface="Trebuchet MS"/>
              </a:rPr>
              <a:t> </a:t>
            </a:r>
            <a:r>
              <a:rPr dirty="0" sz="2050" spc="-145" b="1">
                <a:latin typeface="Trebuchet MS"/>
                <a:cs typeface="Trebuchet MS"/>
              </a:rPr>
              <a:t>Coopérative,</a:t>
            </a:r>
            <a:r>
              <a:rPr dirty="0" sz="2050" spc="-70" b="1">
                <a:latin typeface="Trebuchet MS"/>
                <a:cs typeface="Trebuchet MS"/>
              </a:rPr>
              <a:t> </a:t>
            </a:r>
            <a:r>
              <a:rPr dirty="0" sz="2050" spc="-135" b="1">
                <a:latin typeface="Trebuchet MS"/>
                <a:cs typeface="Trebuchet MS"/>
              </a:rPr>
              <a:t>une</a:t>
            </a:r>
            <a:r>
              <a:rPr dirty="0" sz="2050" spc="-75" b="1">
                <a:latin typeface="Trebuchet MS"/>
                <a:cs typeface="Trebuchet MS"/>
              </a:rPr>
              <a:t> </a:t>
            </a:r>
            <a:r>
              <a:rPr dirty="0" sz="2050" spc="-140" b="1">
                <a:latin typeface="Trebuchet MS"/>
                <a:cs typeface="Trebuchet MS"/>
              </a:rPr>
              <a:t>aventure</a:t>
            </a:r>
            <a:r>
              <a:rPr dirty="0" sz="2050" spc="-75" b="1">
                <a:latin typeface="Trebuchet MS"/>
                <a:cs typeface="Trebuchet MS"/>
              </a:rPr>
              <a:t> </a:t>
            </a:r>
            <a:r>
              <a:rPr dirty="0" sz="2050" spc="-25" b="1">
                <a:latin typeface="Trebuchet MS"/>
                <a:cs typeface="Trebuchet MS"/>
              </a:rPr>
              <a:t>collective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26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400" spc="-80">
                <a:latin typeface="Verdana"/>
                <a:cs typeface="Verdana"/>
              </a:rPr>
              <a:t>Faciliter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65">
                <a:latin typeface="Verdana"/>
                <a:cs typeface="Verdana"/>
              </a:rPr>
              <a:t>et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65">
                <a:latin typeface="Verdana"/>
                <a:cs typeface="Verdana"/>
              </a:rPr>
              <a:t>développer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l’activité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pour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75">
                <a:latin typeface="Verdana"/>
                <a:cs typeface="Verdana"/>
              </a:rPr>
              <a:t>en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accroître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65">
                <a:latin typeface="Verdana"/>
                <a:cs typeface="Verdana"/>
              </a:rPr>
              <a:t>les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résultats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210">
                <a:latin typeface="Verdana"/>
                <a:cs typeface="Verdana"/>
              </a:rPr>
              <a:t>(code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rural)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670"/>
              </a:spcBef>
            </a:pPr>
            <a:r>
              <a:rPr dirty="0" sz="3800" spc="-215">
                <a:latin typeface="Verdana"/>
                <a:cs typeface="Verdana"/>
              </a:rPr>
              <a:t>Prolongement</a:t>
            </a:r>
            <a:r>
              <a:rPr dirty="0" sz="3800" spc="-360">
                <a:latin typeface="Verdana"/>
                <a:cs typeface="Verdana"/>
              </a:rPr>
              <a:t> </a:t>
            </a:r>
            <a:r>
              <a:rPr dirty="0" sz="3800" spc="-285">
                <a:latin typeface="Verdana"/>
                <a:cs typeface="Verdana"/>
              </a:rPr>
              <a:t>de</a:t>
            </a:r>
            <a:r>
              <a:rPr dirty="0" sz="3800" spc="-365">
                <a:latin typeface="Verdana"/>
                <a:cs typeface="Verdana"/>
              </a:rPr>
              <a:t> </a:t>
            </a:r>
            <a:r>
              <a:rPr dirty="0" sz="3800" spc="-204">
                <a:latin typeface="Verdana"/>
                <a:cs typeface="Verdana"/>
              </a:rPr>
              <a:t>l’exploitation</a:t>
            </a:r>
            <a:r>
              <a:rPr dirty="0" sz="3800" spc="-360">
                <a:latin typeface="Verdana"/>
                <a:cs typeface="Verdana"/>
              </a:rPr>
              <a:t> </a:t>
            </a:r>
            <a:r>
              <a:rPr dirty="0" sz="3800" spc="-254">
                <a:latin typeface="Verdana"/>
                <a:cs typeface="Verdana"/>
              </a:rPr>
              <a:t>et</a:t>
            </a:r>
            <a:r>
              <a:rPr dirty="0" sz="3800" spc="-360">
                <a:latin typeface="Verdana"/>
                <a:cs typeface="Verdana"/>
              </a:rPr>
              <a:t> </a:t>
            </a:r>
            <a:r>
              <a:rPr dirty="0" sz="3800" spc="-150">
                <a:latin typeface="Verdana"/>
                <a:cs typeface="Verdana"/>
              </a:rPr>
              <a:t>Mise</a:t>
            </a:r>
            <a:r>
              <a:rPr dirty="0" sz="3800" spc="-365">
                <a:latin typeface="Verdana"/>
                <a:cs typeface="Verdana"/>
              </a:rPr>
              <a:t> </a:t>
            </a:r>
            <a:r>
              <a:rPr dirty="0" sz="3800" spc="-275">
                <a:latin typeface="Verdana"/>
                <a:cs typeface="Verdana"/>
              </a:rPr>
              <a:t>en</a:t>
            </a:r>
            <a:r>
              <a:rPr dirty="0" sz="3800" spc="-360">
                <a:latin typeface="Verdana"/>
                <a:cs typeface="Verdana"/>
              </a:rPr>
              <a:t> </a:t>
            </a:r>
            <a:r>
              <a:rPr dirty="0" sz="3800" spc="-295">
                <a:latin typeface="Verdana"/>
                <a:cs typeface="Verdana"/>
              </a:rPr>
              <a:t>commun</a:t>
            </a:r>
            <a:r>
              <a:rPr dirty="0" sz="3800" spc="-365">
                <a:latin typeface="Verdana"/>
                <a:cs typeface="Verdana"/>
              </a:rPr>
              <a:t> </a:t>
            </a:r>
            <a:r>
              <a:rPr dirty="0" sz="3800" spc="-285">
                <a:latin typeface="Verdana"/>
                <a:cs typeface="Verdana"/>
              </a:rPr>
              <a:t>de</a:t>
            </a:r>
            <a:r>
              <a:rPr dirty="0" sz="3800" spc="-360">
                <a:latin typeface="Verdana"/>
                <a:cs typeface="Verdana"/>
              </a:rPr>
              <a:t> </a:t>
            </a:r>
            <a:r>
              <a:rPr dirty="0" sz="3800" spc="-330">
                <a:latin typeface="Verdana"/>
                <a:cs typeface="Verdana"/>
              </a:rPr>
              <a:t>moyens</a:t>
            </a:r>
            <a:endParaRPr sz="3800">
              <a:latin typeface="Verdana"/>
              <a:cs typeface="Verdana"/>
            </a:endParaRPr>
          </a:p>
          <a:p>
            <a:pPr marL="12700" marR="5080">
              <a:lnSpc>
                <a:spcPct val="114599"/>
              </a:lnSpc>
              <a:spcBef>
                <a:spcPts val="2325"/>
              </a:spcBef>
            </a:pPr>
            <a:r>
              <a:rPr dirty="0" sz="2400" spc="-145">
                <a:latin typeface="Verdana"/>
                <a:cs typeface="Verdana"/>
              </a:rPr>
              <a:t>Organiser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solidairement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85">
                <a:latin typeface="Verdana"/>
                <a:cs typeface="Verdana"/>
              </a:rPr>
              <a:t>leur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75">
                <a:latin typeface="Verdana"/>
                <a:cs typeface="Verdana"/>
              </a:rPr>
              <a:t>approvisionnement,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65">
                <a:latin typeface="Verdana"/>
                <a:cs typeface="Verdana"/>
              </a:rPr>
              <a:t>les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services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nécessaires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95">
                <a:latin typeface="Verdana"/>
                <a:cs typeface="Verdana"/>
              </a:rPr>
              <a:t>à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85">
                <a:latin typeface="Verdana"/>
                <a:cs typeface="Verdana"/>
              </a:rPr>
              <a:t>leur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métier,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65">
                <a:latin typeface="Verdana"/>
                <a:cs typeface="Verdana"/>
              </a:rPr>
              <a:t>les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204">
                <a:latin typeface="Verdana"/>
                <a:cs typeface="Verdana"/>
              </a:rPr>
              <a:t>moyens </a:t>
            </a:r>
            <a:r>
              <a:rPr dirty="0" sz="2400" spc="-185">
                <a:latin typeface="Verdana"/>
                <a:cs typeface="Verdana"/>
              </a:rPr>
              <a:t>de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20">
                <a:latin typeface="Verdana"/>
                <a:cs typeface="Verdana"/>
              </a:rPr>
              <a:t>production, </a:t>
            </a:r>
            <a:r>
              <a:rPr dirty="0" sz="2400" spc="-80">
                <a:latin typeface="Verdana"/>
                <a:cs typeface="Verdana"/>
              </a:rPr>
              <a:t>la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collecte,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65">
                <a:latin typeface="Verdana"/>
                <a:cs typeface="Verdana"/>
              </a:rPr>
              <a:t>le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70">
                <a:latin typeface="Verdana"/>
                <a:cs typeface="Verdana"/>
              </a:rPr>
              <a:t>stockage,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80">
                <a:latin typeface="Verdana"/>
                <a:cs typeface="Verdana"/>
              </a:rPr>
              <a:t>la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50">
                <a:latin typeface="Verdana"/>
                <a:cs typeface="Verdana"/>
              </a:rPr>
              <a:t>transformation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65">
                <a:latin typeface="Verdana"/>
                <a:cs typeface="Verdana"/>
              </a:rPr>
              <a:t>et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80">
                <a:latin typeface="Verdana"/>
                <a:cs typeface="Verdana"/>
              </a:rPr>
              <a:t>la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30">
                <a:latin typeface="Verdana"/>
                <a:cs typeface="Verdana"/>
              </a:rPr>
              <a:t>commercialisation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85">
                <a:latin typeface="Verdana"/>
                <a:cs typeface="Verdana"/>
              </a:rPr>
              <a:t>de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85">
                <a:latin typeface="Verdana"/>
                <a:cs typeface="Verdana"/>
              </a:rPr>
              <a:t>leurs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produits</a:t>
            </a:r>
            <a:endParaRPr sz="2400">
              <a:latin typeface="Verdana"/>
              <a:cs typeface="Verdana"/>
            </a:endParaRPr>
          </a:p>
          <a:p>
            <a:pPr marL="12700" marR="7649209">
              <a:lnSpc>
                <a:spcPct val="194300"/>
              </a:lnSpc>
            </a:pPr>
            <a:r>
              <a:rPr dirty="0" sz="2400" spc="-120">
                <a:latin typeface="Verdana"/>
                <a:cs typeface="Verdana"/>
              </a:rPr>
              <a:t>Conseil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65">
                <a:latin typeface="Verdana"/>
                <a:cs typeface="Verdana"/>
              </a:rPr>
              <a:t>et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25">
                <a:latin typeface="Verdana"/>
                <a:cs typeface="Verdana"/>
              </a:rPr>
              <a:t>assistance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technique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225">
                <a:latin typeface="Verdana"/>
                <a:cs typeface="Verdana"/>
              </a:rPr>
              <a:t>aux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associés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coopérateurs </a:t>
            </a:r>
            <a:r>
              <a:rPr dirty="0" sz="2400" spc="-150">
                <a:latin typeface="Verdana"/>
                <a:cs typeface="Verdana"/>
              </a:rPr>
              <a:t>Inscription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65">
                <a:latin typeface="Verdana"/>
                <a:cs typeface="Verdana"/>
              </a:rPr>
              <a:t>dans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80">
                <a:latin typeface="Verdana"/>
                <a:cs typeface="Verdana"/>
              </a:rPr>
              <a:t>la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durée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2750"/>
              </a:spcBef>
            </a:pPr>
            <a:r>
              <a:rPr dirty="0" sz="2400" spc="-125">
                <a:latin typeface="Verdana"/>
                <a:cs typeface="Verdana"/>
              </a:rPr>
              <a:t>Performance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75">
                <a:latin typeface="Verdana"/>
                <a:cs typeface="Verdana"/>
              </a:rPr>
              <a:t>économique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65">
                <a:latin typeface="Verdana"/>
                <a:cs typeface="Verdana"/>
              </a:rPr>
              <a:t>et</a:t>
            </a:r>
            <a:r>
              <a:rPr dirty="0" sz="2400" spc="-195">
                <a:latin typeface="Verdana"/>
                <a:cs typeface="Verdana"/>
              </a:rPr>
              <a:t> </a:t>
            </a:r>
            <a:r>
              <a:rPr dirty="0" sz="2400" spc="-140">
                <a:latin typeface="Verdana"/>
                <a:cs typeface="Verdana"/>
              </a:rPr>
              <a:t>valeurs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d’équité,</a:t>
            </a:r>
            <a:r>
              <a:rPr dirty="0" sz="2400" spc="-195">
                <a:latin typeface="Verdana"/>
                <a:cs typeface="Verdana"/>
              </a:rPr>
              <a:t> </a:t>
            </a:r>
            <a:r>
              <a:rPr dirty="0" sz="2400" spc="-185">
                <a:latin typeface="Verdana"/>
                <a:cs typeface="Verdana"/>
              </a:rPr>
              <a:t>de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solidarité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165">
                <a:latin typeface="Verdana"/>
                <a:cs typeface="Verdana"/>
              </a:rPr>
              <a:t>et</a:t>
            </a:r>
            <a:r>
              <a:rPr dirty="0" sz="2400" spc="-195">
                <a:latin typeface="Verdana"/>
                <a:cs typeface="Verdana"/>
              </a:rPr>
              <a:t> </a:t>
            </a:r>
            <a:r>
              <a:rPr dirty="0" sz="2400" spc="-185">
                <a:latin typeface="Verdana"/>
                <a:cs typeface="Verdana"/>
              </a:rPr>
              <a:t>de</a:t>
            </a:r>
            <a:r>
              <a:rPr dirty="0" sz="2400" spc="-200">
                <a:latin typeface="Verdana"/>
                <a:cs typeface="Verdana"/>
              </a:rPr>
              <a:t> </a:t>
            </a:r>
            <a:r>
              <a:rPr dirty="0" sz="2400" spc="-30">
                <a:latin typeface="Verdana"/>
                <a:cs typeface="Verdana"/>
              </a:rPr>
              <a:t>transparence</a:t>
            </a:r>
            <a:endParaRPr sz="2400">
              <a:latin typeface="Verdana"/>
              <a:cs typeface="Verdana"/>
            </a:endParaRPr>
          </a:p>
          <a:p>
            <a:pPr marL="12700" marR="1002030">
              <a:lnSpc>
                <a:spcPct val="114599"/>
              </a:lnSpc>
              <a:spcBef>
                <a:spcPts val="2295"/>
              </a:spcBef>
            </a:pPr>
            <a:r>
              <a:rPr dirty="0" sz="2400" spc="-160">
                <a:latin typeface="Verdana"/>
                <a:cs typeface="Verdana"/>
              </a:rPr>
              <a:t>Une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50">
                <a:latin typeface="Verdana"/>
                <a:cs typeface="Verdana"/>
              </a:rPr>
              <a:t>identité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95">
                <a:latin typeface="Verdana"/>
                <a:cs typeface="Verdana"/>
              </a:rPr>
              <a:t>locale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55">
                <a:latin typeface="Verdana"/>
                <a:cs typeface="Verdana"/>
              </a:rPr>
              <a:t>forte,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90">
                <a:latin typeface="Verdana"/>
                <a:cs typeface="Verdana"/>
              </a:rPr>
              <a:t>un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75">
                <a:latin typeface="Verdana"/>
                <a:cs typeface="Verdana"/>
              </a:rPr>
              <a:t>attachement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95">
                <a:latin typeface="Verdana"/>
                <a:cs typeface="Verdana"/>
              </a:rPr>
              <a:t>à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60">
                <a:latin typeface="Verdana"/>
                <a:cs typeface="Verdana"/>
              </a:rPr>
              <a:t>son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10">
                <a:latin typeface="Verdana"/>
                <a:cs typeface="Verdana"/>
              </a:rPr>
              <a:t>territoire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45">
                <a:latin typeface="Verdana"/>
                <a:cs typeface="Verdana"/>
              </a:rPr>
              <a:t>d’action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65">
                <a:latin typeface="Verdana"/>
                <a:cs typeface="Verdana"/>
              </a:rPr>
              <a:t>et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80">
                <a:latin typeface="Verdana"/>
                <a:cs typeface="Verdana"/>
              </a:rPr>
              <a:t>une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85">
                <a:latin typeface="Verdana"/>
                <a:cs typeface="Verdana"/>
              </a:rPr>
              <a:t>vocation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14">
                <a:latin typeface="Verdana"/>
                <a:cs typeface="Verdana"/>
              </a:rPr>
              <a:t>naturelle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95">
                <a:latin typeface="Verdana"/>
                <a:cs typeface="Verdana"/>
              </a:rPr>
              <a:t>à</a:t>
            </a:r>
            <a:r>
              <a:rPr dirty="0" sz="2400" spc="-204">
                <a:latin typeface="Verdana"/>
                <a:cs typeface="Verdana"/>
              </a:rPr>
              <a:t> </a:t>
            </a:r>
            <a:r>
              <a:rPr dirty="0" sz="2400" spc="-135">
                <a:latin typeface="Verdana"/>
                <a:cs typeface="Verdana"/>
              </a:rPr>
              <a:t>contribuer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195">
                <a:latin typeface="Verdana"/>
                <a:cs typeface="Verdana"/>
              </a:rPr>
              <a:t>à</a:t>
            </a:r>
            <a:r>
              <a:rPr dirty="0" sz="2400" spc="-210">
                <a:latin typeface="Verdana"/>
                <a:cs typeface="Verdana"/>
              </a:rPr>
              <a:t> </a:t>
            </a:r>
            <a:r>
              <a:rPr dirty="0" sz="2400" spc="-25">
                <a:latin typeface="Verdana"/>
                <a:cs typeface="Verdana"/>
              </a:rPr>
              <a:t>un </a:t>
            </a:r>
            <a:r>
              <a:rPr dirty="0" sz="2400" spc="-185">
                <a:latin typeface="Verdana"/>
                <a:cs typeface="Verdana"/>
              </a:rPr>
              <a:t>développement</a:t>
            </a:r>
            <a:r>
              <a:rPr dirty="0" sz="2400" spc="-150">
                <a:latin typeface="Verdana"/>
                <a:cs typeface="Verdana"/>
              </a:rPr>
              <a:t> </a:t>
            </a:r>
            <a:r>
              <a:rPr dirty="0" sz="2400" spc="-10">
                <a:latin typeface="Verdana"/>
                <a:cs typeface="Verdana"/>
              </a:rPr>
              <a:t>durable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856921" y="8617970"/>
            <a:ext cx="5511165" cy="756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310">
                <a:solidFill>
                  <a:srgbClr val="B1A64E"/>
                </a:solidFill>
                <a:latin typeface="Verdana"/>
                <a:cs typeface="Verdana"/>
              </a:rPr>
              <a:t>Un</a:t>
            </a:r>
            <a:r>
              <a:rPr dirty="0" sz="4800" spc="-490">
                <a:solidFill>
                  <a:srgbClr val="B1A64E"/>
                </a:solidFill>
                <a:latin typeface="Verdana"/>
                <a:cs typeface="Verdana"/>
              </a:rPr>
              <a:t> </a:t>
            </a:r>
            <a:r>
              <a:rPr dirty="0" sz="4800" spc="-420">
                <a:solidFill>
                  <a:srgbClr val="B1A64E"/>
                </a:solidFill>
                <a:latin typeface="Verdana"/>
                <a:cs typeface="Verdana"/>
              </a:rPr>
              <a:t>homme,</a:t>
            </a:r>
            <a:r>
              <a:rPr dirty="0" sz="4800" spc="-484">
                <a:solidFill>
                  <a:srgbClr val="B1A64E"/>
                </a:solidFill>
                <a:latin typeface="Verdana"/>
                <a:cs typeface="Verdana"/>
              </a:rPr>
              <a:t> </a:t>
            </a:r>
            <a:r>
              <a:rPr dirty="0" sz="4800" spc="-360">
                <a:solidFill>
                  <a:srgbClr val="B1A64E"/>
                </a:solidFill>
                <a:latin typeface="Verdana"/>
                <a:cs typeface="Verdana"/>
              </a:rPr>
              <a:t>une</a:t>
            </a:r>
            <a:r>
              <a:rPr dirty="0" sz="4800" spc="-484">
                <a:solidFill>
                  <a:srgbClr val="B1A64E"/>
                </a:solidFill>
                <a:latin typeface="Verdana"/>
                <a:cs typeface="Verdana"/>
              </a:rPr>
              <a:t> </a:t>
            </a:r>
            <a:r>
              <a:rPr dirty="0" sz="4800" spc="-465">
                <a:solidFill>
                  <a:srgbClr val="B1A64E"/>
                </a:solidFill>
                <a:latin typeface="Verdana"/>
                <a:cs typeface="Verdana"/>
              </a:rPr>
              <a:t>voix</a:t>
            </a:r>
            <a:endParaRPr sz="4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81212" y="1571114"/>
            <a:ext cx="1822019" cy="1822010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08163" y="2448269"/>
            <a:ext cx="4817943" cy="1438274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071537" y="1787699"/>
            <a:ext cx="4172585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50" spc="-80" b="1">
                <a:latin typeface="Trebuchet MS"/>
                <a:cs typeface="Trebuchet MS"/>
              </a:rPr>
              <a:t>L’Assemblée</a:t>
            </a:r>
            <a:r>
              <a:rPr dirty="0" sz="2050" spc="-105" b="1">
                <a:latin typeface="Trebuchet MS"/>
                <a:cs typeface="Trebuchet MS"/>
              </a:rPr>
              <a:t> </a:t>
            </a:r>
            <a:r>
              <a:rPr dirty="0" sz="2050" spc="-125" b="1">
                <a:latin typeface="Trebuchet MS"/>
                <a:cs typeface="Trebuchet MS"/>
              </a:rPr>
              <a:t>Générale</a:t>
            </a:r>
            <a:r>
              <a:rPr dirty="0" sz="2050" spc="-105" b="1">
                <a:latin typeface="Trebuchet MS"/>
                <a:cs typeface="Trebuchet MS"/>
              </a:rPr>
              <a:t> </a:t>
            </a:r>
            <a:r>
              <a:rPr dirty="0" sz="2050" spc="-215" b="1">
                <a:latin typeface="Trebuchet MS"/>
                <a:cs typeface="Trebuchet MS"/>
              </a:rPr>
              <a:t>et</a:t>
            </a:r>
            <a:r>
              <a:rPr dirty="0" sz="2050" spc="-105" b="1">
                <a:latin typeface="Trebuchet MS"/>
                <a:cs typeface="Trebuchet MS"/>
              </a:rPr>
              <a:t> </a:t>
            </a:r>
            <a:r>
              <a:rPr dirty="0" sz="2050" spc="-55" b="1">
                <a:latin typeface="Trebuchet MS"/>
                <a:cs typeface="Trebuchet MS"/>
              </a:rPr>
              <a:t>les</a:t>
            </a:r>
            <a:r>
              <a:rPr dirty="0" sz="2050" spc="-105" b="1">
                <a:latin typeface="Trebuchet MS"/>
                <a:cs typeface="Trebuchet MS"/>
              </a:rPr>
              <a:t> </a:t>
            </a:r>
            <a:r>
              <a:rPr dirty="0" sz="2050" spc="-30" b="1">
                <a:latin typeface="Trebuchet MS"/>
                <a:cs typeface="Trebuchet MS"/>
              </a:rPr>
              <a:t>Associés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515069" y="615430"/>
            <a:ext cx="9191625" cy="622300"/>
          </a:xfrm>
          <a:prstGeom prst="rect"/>
          <a:solidFill>
            <a:srgbClr val="B1A64E"/>
          </a:solidFill>
        </p:spPr>
        <p:txBody>
          <a:bodyPr wrap="square" lIns="0" tIns="112395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885"/>
              </a:spcBef>
            </a:pPr>
            <a:r>
              <a:rPr dirty="0" sz="2550" spc="80" b="0">
                <a:solidFill>
                  <a:srgbClr val="FFFFFF"/>
                </a:solidFill>
                <a:latin typeface="Verdana"/>
                <a:cs typeface="Verdana"/>
              </a:rPr>
              <a:t>COMMENT</a:t>
            </a:r>
            <a:r>
              <a:rPr dirty="0" sz="2550" spc="-29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55" b="0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2550" spc="-29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45" b="0">
                <a:solidFill>
                  <a:srgbClr val="FFFFFF"/>
                </a:solidFill>
                <a:latin typeface="Verdana"/>
                <a:cs typeface="Verdana"/>
              </a:rPr>
              <a:t>GOUVERNANCE</a:t>
            </a:r>
            <a:r>
              <a:rPr dirty="0" sz="2550" spc="-29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160" b="0">
                <a:solidFill>
                  <a:srgbClr val="FFFFFF"/>
                </a:solidFill>
                <a:latin typeface="Verdana"/>
                <a:cs typeface="Verdana"/>
              </a:rPr>
              <a:t>EST-</a:t>
            </a:r>
            <a:r>
              <a:rPr dirty="0" sz="2550" b="0">
                <a:solidFill>
                  <a:srgbClr val="FFFFFF"/>
                </a:solidFill>
                <a:latin typeface="Verdana"/>
                <a:cs typeface="Verdana"/>
              </a:rPr>
              <a:t>ELLE</a:t>
            </a:r>
            <a:r>
              <a:rPr dirty="0" sz="2550" spc="-29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35" b="0">
                <a:solidFill>
                  <a:srgbClr val="FFFFFF"/>
                </a:solidFill>
                <a:latin typeface="Verdana"/>
                <a:cs typeface="Verdana"/>
              </a:rPr>
              <a:t>ORGANISÉE</a:t>
            </a:r>
            <a:r>
              <a:rPr dirty="0" sz="2550" spc="-29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15" b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71537" y="4515384"/>
            <a:ext cx="3084195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50" spc="-85" b="1">
                <a:latin typeface="Trebuchet MS"/>
                <a:cs typeface="Trebuchet MS"/>
              </a:rPr>
              <a:t>Le</a:t>
            </a:r>
            <a:r>
              <a:rPr dirty="0" sz="2050" spc="-90" b="1">
                <a:latin typeface="Trebuchet MS"/>
                <a:cs typeface="Trebuchet MS"/>
              </a:rPr>
              <a:t> </a:t>
            </a:r>
            <a:r>
              <a:rPr dirty="0" sz="2050" spc="-85" b="1">
                <a:latin typeface="Trebuchet MS"/>
                <a:cs typeface="Trebuchet MS"/>
              </a:rPr>
              <a:t>Conseil</a:t>
            </a:r>
            <a:r>
              <a:rPr dirty="0" sz="2050" spc="-90" b="1">
                <a:latin typeface="Trebuchet MS"/>
                <a:cs typeface="Trebuchet MS"/>
              </a:rPr>
              <a:t> </a:t>
            </a:r>
            <a:r>
              <a:rPr dirty="0" sz="2050" spc="-100" b="1">
                <a:latin typeface="Trebuchet MS"/>
                <a:cs typeface="Trebuchet MS"/>
              </a:rPr>
              <a:t>d’Administration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3356" y="5175960"/>
            <a:ext cx="8114437" cy="1390649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10836320" y="4517731"/>
            <a:ext cx="3008630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50" spc="-85" b="1">
                <a:latin typeface="Trebuchet MS"/>
                <a:cs typeface="Trebuchet MS"/>
              </a:rPr>
              <a:t>Le</a:t>
            </a:r>
            <a:r>
              <a:rPr dirty="0" sz="2050" spc="-70" b="1">
                <a:latin typeface="Trebuchet MS"/>
                <a:cs typeface="Trebuchet MS"/>
              </a:rPr>
              <a:t> </a:t>
            </a:r>
            <a:r>
              <a:rPr dirty="0" sz="2050" spc="-90" b="1">
                <a:latin typeface="Trebuchet MS"/>
                <a:cs typeface="Trebuchet MS"/>
              </a:rPr>
              <a:t>Bureau</a:t>
            </a:r>
            <a:r>
              <a:rPr dirty="0" sz="2050" spc="-65" b="1">
                <a:latin typeface="Trebuchet MS"/>
                <a:cs typeface="Trebuchet MS"/>
              </a:rPr>
              <a:t> </a:t>
            </a:r>
            <a:r>
              <a:rPr dirty="0" sz="2050" spc="-210" b="1">
                <a:latin typeface="Trebuchet MS"/>
                <a:cs typeface="Trebuchet MS"/>
              </a:rPr>
              <a:t>et</a:t>
            </a:r>
            <a:r>
              <a:rPr dirty="0" sz="2050" spc="-70" b="1">
                <a:latin typeface="Trebuchet MS"/>
                <a:cs typeface="Trebuchet MS"/>
              </a:rPr>
              <a:t> </a:t>
            </a:r>
            <a:r>
              <a:rPr dirty="0" sz="2050" b="1">
                <a:latin typeface="Trebuchet MS"/>
                <a:cs typeface="Trebuchet MS"/>
              </a:rPr>
              <a:t>ses</a:t>
            </a:r>
            <a:r>
              <a:rPr dirty="0" sz="2050" spc="-70" b="1">
                <a:latin typeface="Trebuchet MS"/>
                <a:cs typeface="Trebuchet MS"/>
              </a:rPr>
              <a:t> </a:t>
            </a:r>
            <a:r>
              <a:rPr dirty="0" sz="2050" spc="-25" b="1">
                <a:latin typeface="Trebuchet MS"/>
                <a:cs typeface="Trebuchet MS"/>
              </a:rPr>
              <a:t>Membres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707581" y="5175960"/>
            <a:ext cx="6010289" cy="4219559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071537" y="7188321"/>
            <a:ext cx="4105275" cy="33655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050" b="1">
                <a:latin typeface="Trebuchet MS"/>
                <a:cs typeface="Trebuchet MS"/>
              </a:rPr>
              <a:t>Les</a:t>
            </a:r>
            <a:r>
              <a:rPr dirty="0" sz="2050" spc="-90" b="1">
                <a:latin typeface="Trebuchet MS"/>
                <a:cs typeface="Trebuchet MS"/>
              </a:rPr>
              <a:t> </a:t>
            </a:r>
            <a:r>
              <a:rPr dirty="0" sz="2050" spc="-45" b="1">
                <a:latin typeface="Trebuchet MS"/>
                <a:cs typeface="Trebuchet MS"/>
              </a:rPr>
              <a:t>Commissions</a:t>
            </a:r>
            <a:r>
              <a:rPr dirty="0" sz="2050" spc="-85" b="1">
                <a:latin typeface="Trebuchet MS"/>
                <a:cs typeface="Trebuchet MS"/>
              </a:rPr>
              <a:t> </a:t>
            </a:r>
            <a:r>
              <a:rPr dirty="0" sz="2050" spc="-210" b="1">
                <a:latin typeface="Trebuchet MS"/>
                <a:cs typeface="Trebuchet MS"/>
              </a:rPr>
              <a:t>et</a:t>
            </a:r>
            <a:r>
              <a:rPr dirty="0" sz="2050" spc="-85" b="1">
                <a:latin typeface="Trebuchet MS"/>
                <a:cs typeface="Trebuchet MS"/>
              </a:rPr>
              <a:t> </a:t>
            </a:r>
            <a:r>
              <a:rPr dirty="0" sz="2050" b="1">
                <a:latin typeface="Trebuchet MS"/>
                <a:cs typeface="Trebuchet MS"/>
              </a:rPr>
              <a:t>ses</a:t>
            </a:r>
            <a:r>
              <a:rPr dirty="0" sz="2050" spc="-85" b="1">
                <a:latin typeface="Trebuchet MS"/>
                <a:cs typeface="Trebuchet MS"/>
              </a:rPr>
              <a:t> </a:t>
            </a:r>
            <a:r>
              <a:rPr dirty="0" sz="2050" spc="-75" b="1">
                <a:latin typeface="Trebuchet MS"/>
                <a:cs typeface="Trebuchet MS"/>
              </a:rPr>
              <a:t>Participants</a:t>
            </a:r>
            <a:endParaRPr sz="2050">
              <a:latin typeface="Trebuchet MS"/>
              <a:cs typeface="Trebuchet MS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93356" y="7853202"/>
            <a:ext cx="3086099" cy="109537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869621" y="0"/>
            <a:ext cx="14549119" cy="10287000"/>
            <a:chOff x="1869621" y="0"/>
            <a:chExt cx="14549119" cy="10287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69621" y="0"/>
              <a:ext cx="14548713" cy="5675802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72009" y="2981803"/>
              <a:ext cx="14546580" cy="7305675"/>
            </a:xfrm>
            <a:custGeom>
              <a:avLst/>
              <a:gdLst/>
              <a:ahLst/>
              <a:cxnLst/>
              <a:rect l="l" t="t" r="r" b="b"/>
              <a:pathLst>
                <a:path w="14546580" h="7305675">
                  <a:moveTo>
                    <a:pt x="0" y="7305196"/>
                  </a:moveTo>
                  <a:lnTo>
                    <a:pt x="0" y="2626973"/>
                  </a:lnTo>
                  <a:lnTo>
                    <a:pt x="14546287" y="2626973"/>
                  </a:lnTo>
                  <a:lnTo>
                    <a:pt x="14546287" y="7305196"/>
                  </a:lnTo>
                  <a:lnTo>
                    <a:pt x="0" y="7305196"/>
                  </a:lnTo>
                  <a:close/>
                </a:path>
                <a:path w="14546580" h="7305675">
                  <a:moveTo>
                    <a:pt x="4626357" y="2626973"/>
                  </a:moveTo>
                  <a:lnTo>
                    <a:pt x="7257025" y="0"/>
                  </a:lnTo>
                  <a:lnTo>
                    <a:pt x="9884005" y="2626973"/>
                  </a:lnTo>
                  <a:lnTo>
                    <a:pt x="4626357" y="2626973"/>
                  </a:lnTo>
                  <a:close/>
                </a:path>
              </a:pathLst>
            </a:custGeom>
            <a:solidFill>
              <a:srgbClr val="B0A54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527686" y="4802496"/>
            <a:ext cx="3138805" cy="60642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3800" spc="95">
                <a:solidFill>
                  <a:srgbClr val="FFFFFF"/>
                </a:solidFill>
              </a:rPr>
              <a:t>LES</a:t>
            </a:r>
            <a:r>
              <a:rPr dirty="0" sz="3800" spc="-85">
                <a:solidFill>
                  <a:srgbClr val="FFFFFF"/>
                </a:solidFill>
              </a:rPr>
              <a:t> </a:t>
            </a:r>
            <a:r>
              <a:rPr dirty="0" sz="3800" spc="-10">
                <a:solidFill>
                  <a:srgbClr val="FFFFFF"/>
                </a:solidFill>
              </a:rPr>
              <a:t>ASSOCIÉS</a:t>
            </a:r>
            <a:endParaRPr sz="3800"/>
          </a:p>
        </p:txBody>
      </p:sp>
      <p:sp>
        <p:nvSpPr>
          <p:cNvPr id="6" name="object 6" descr=""/>
          <p:cNvSpPr txBox="1"/>
          <p:nvPr/>
        </p:nvSpPr>
        <p:spPr>
          <a:xfrm>
            <a:off x="2865972" y="5785582"/>
            <a:ext cx="3143250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40" b="1">
                <a:latin typeface="Verdana"/>
                <a:cs typeface="Verdana"/>
              </a:rPr>
              <a:t>DEFRANCE</a:t>
            </a:r>
            <a:r>
              <a:rPr dirty="0" sz="2000" spc="-145" b="1">
                <a:latin typeface="Verdana"/>
                <a:cs typeface="Verdana"/>
              </a:rPr>
              <a:t> </a:t>
            </a:r>
            <a:r>
              <a:rPr dirty="0" sz="2000" spc="-215" b="1">
                <a:latin typeface="Verdana"/>
                <a:cs typeface="Verdana"/>
              </a:rPr>
              <a:t>Jean-</a:t>
            </a:r>
            <a:r>
              <a:rPr dirty="0" sz="2000" spc="-55" b="1">
                <a:latin typeface="Verdana"/>
                <a:cs typeface="Verdana"/>
              </a:rPr>
              <a:t>Claude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26300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-90">
                <a:latin typeface="Verdana"/>
                <a:cs typeface="Verdana"/>
              </a:rPr>
              <a:t>CHATEAUNEUF-</a:t>
            </a:r>
            <a:r>
              <a:rPr dirty="0" sz="1600" spc="-100">
                <a:latin typeface="Verdana"/>
                <a:cs typeface="Verdana"/>
              </a:rPr>
              <a:t>SUR-</a:t>
            </a:r>
            <a:r>
              <a:rPr dirty="0" sz="1600" spc="-45">
                <a:latin typeface="Verdana"/>
                <a:cs typeface="Verdana"/>
              </a:rPr>
              <a:t>ISERE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865972" y="6728557"/>
            <a:ext cx="3143250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20" b="1">
                <a:latin typeface="Verdana"/>
                <a:cs typeface="Verdana"/>
              </a:rPr>
              <a:t>EARL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155" b="1">
                <a:latin typeface="Verdana"/>
                <a:cs typeface="Verdana"/>
              </a:rPr>
              <a:t>LE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20" b="1">
                <a:latin typeface="Verdana"/>
                <a:cs typeface="Verdana"/>
              </a:rPr>
              <a:t>PECHE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26300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-90">
                <a:latin typeface="Verdana"/>
                <a:cs typeface="Verdana"/>
              </a:rPr>
              <a:t>CHATEAUNEUF-</a:t>
            </a:r>
            <a:r>
              <a:rPr dirty="0" sz="1600" spc="-100">
                <a:latin typeface="Verdana"/>
                <a:cs typeface="Verdana"/>
              </a:rPr>
              <a:t>SUR-</a:t>
            </a:r>
            <a:r>
              <a:rPr dirty="0" sz="1600" spc="-45">
                <a:latin typeface="Verdana"/>
                <a:cs typeface="Verdana"/>
              </a:rPr>
              <a:t>ISERE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57290" y="7671532"/>
            <a:ext cx="396049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40" b="1">
                <a:latin typeface="Verdana"/>
                <a:cs typeface="Verdana"/>
              </a:rPr>
              <a:t>SCEA</a:t>
            </a:r>
            <a:r>
              <a:rPr dirty="0" sz="2000" spc="-204" b="1">
                <a:latin typeface="Verdana"/>
                <a:cs typeface="Verdana"/>
              </a:rPr>
              <a:t> </a:t>
            </a:r>
            <a:r>
              <a:rPr dirty="0" sz="2000" spc="-330" b="1">
                <a:latin typeface="Verdana"/>
                <a:cs typeface="Verdana"/>
              </a:rPr>
              <a:t>DOMAINE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260" b="1">
                <a:latin typeface="Verdana"/>
                <a:cs typeface="Verdana"/>
              </a:rPr>
              <a:t>DES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300" b="1">
                <a:latin typeface="Verdana"/>
                <a:cs typeface="Verdana"/>
              </a:rPr>
              <a:t>CLAIRMONTS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0">
                <a:latin typeface="Verdana"/>
                <a:cs typeface="Verdana"/>
              </a:rPr>
              <a:t>BEAUMONT-</a:t>
            </a:r>
            <a:r>
              <a:rPr dirty="0" sz="1600" spc="-10">
                <a:latin typeface="Verdana"/>
                <a:cs typeface="Verdana"/>
              </a:rPr>
              <a:t>MONTEUX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39766" y="8614507"/>
            <a:ext cx="333692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40" b="1">
                <a:latin typeface="Verdana"/>
                <a:cs typeface="Verdana"/>
              </a:rPr>
              <a:t>SCEA</a:t>
            </a:r>
            <a:r>
              <a:rPr dirty="0" sz="2000" spc="-195" b="1">
                <a:latin typeface="Verdana"/>
                <a:cs typeface="Verdana"/>
              </a:rPr>
              <a:t> </a:t>
            </a:r>
            <a:r>
              <a:rPr dirty="0" sz="2000" spc="-330" b="1">
                <a:latin typeface="Verdana"/>
                <a:cs typeface="Verdana"/>
              </a:rPr>
              <a:t>DOMAINE</a:t>
            </a:r>
            <a:r>
              <a:rPr dirty="0" sz="2000" spc="-190" b="1">
                <a:latin typeface="Verdana"/>
                <a:cs typeface="Verdana"/>
              </a:rPr>
              <a:t> </a:t>
            </a:r>
            <a:r>
              <a:rPr dirty="0" sz="2000" spc="-290" b="1">
                <a:latin typeface="Verdana"/>
                <a:cs typeface="Verdana"/>
              </a:rPr>
              <a:t>MARTINELLI</a:t>
            </a:r>
            <a:endParaRPr sz="2000">
              <a:latin typeface="Verdana"/>
              <a:cs typeface="Verdana"/>
            </a:endParaRPr>
          </a:p>
          <a:p>
            <a:pPr algn="ctr" marL="58419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0">
                <a:latin typeface="Verdana"/>
                <a:cs typeface="Verdana"/>
              </a:rPr>
              <a:t>BEAUMONT-</a:t>
            </a:r>
            <a:r>
              <a:rPr dirty="0" sz="1600" spc="-10">
                <a:latin typeface="Verdana"/>
                <a:cs typeface="Verdana"/>
              </a:rPr>
              <a:t>MONTEUX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947543" y="5785582"/>
            <a:ext cx="281114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dirty="0" sz="2000" spc="-325" b="1">
                <a:latin typeface="Verdana"/>
                <a:cs typeface="Verdana"/>
              </a:rPr>
              <a:t>SCHMID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265" b="1">
                <a:latin typeface="Verdana"/>
                <a:cs typeface="Verdana"/>
              </a:rPr>
              <a:t>BORJA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195" b="1">
                <a:latin typeface="Verdana"/>
                <a:cs typeface="Verdana"/>
              </a:rPr>
              <a:t>Barbara</a:t>
            </a:r>
            <a:endParaRPr sz="2000">
              <a:latin typeface="Verdana"/>
              <a:cs typeface="Verdana"/>
            </a:endParaRPr>
          </a:p>
          <a:p>
            <a:pPr marL="66675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0">
                <a:latin typeface="Verdana"/>
                <a:cs typeface="Verdana"/>
              </a:rPr>
              <a:t>BEAUMONT-</a:t>
            </a:r>
            <a:r>
              <a:rPr dirty="0" sz="1600" spc="-25">
                <a:latin typeface="Verdana"/>
                <a:cs typeface="Verdana"/>
              </a:rPr>
              <a:t>MONTEUX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576663" y="6690457"/>
            <a:ext cx="355282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20" b="1">
                <a:latin typeface="Verdana"/>
                <a:cs typeface="Verdana"/>
              </a:rPr>
              <a:t>EARL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330" b="1">
                <a:latin typeface="Verdana"/>
                <a:cs typeface="Verdana"/>
              </a:rPr>
              <a:t>DOMAINE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260" b="1">
                <a:latin typeface="Verdana"/>
                <a:cs typeface="Verdana"/>
              </a:rPr>
              <a:t>DES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290" b="1">
                <a:latin typeface="Verdana"/>
                <a:cs typeface="Verdana"/>
              </a:rPr>
              <a:t>GRANGES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110">
                <a:latin typeface="Verdana"/>
                <a:cs typeface="Verdana"/>
              </a:rPr>
              <a:t> </a:t>
            </a:r>
            <a:r>
              <a:rPr dirty="0" sz="1600" spc="-65">
                <a:latin typeface="Verdana"/>
                <a:cs typeface="Verdana"/>
              </a:rPr>
              <a:t>LA</a:t>
            </a:r>
            <a:r>
              <a:rPr dirty="0" sz="1600" spc="-105">
                <a:latin typeface="Verdana"/>
                <a:cs typeface="Verdana"/>
              </a:rPr>
              <a:t> </a:t>
            </a:r>
            <a:r>
              <a:rPr dirty="0" sz="1600" spc="-110">
                <a:latin typeface="Verdana"/>
                <a:cs typeface="Verdana"/>
              </a:rPr>
              <a:t>ROCHE-</a:t>
            </a:r>
            <a:r>
              <a:rPr dirty="0" sz="1600" spc="-100">
                <a:latin typeface="Verdana"/>
                <a:cs typeface="Verdana"/>
              </a:rPr>
              <a:t>DE-</a:t>
            </a:r>
            <a:r>
              <a:rPr dirty="0" sz="1600" spc="-20">
                <a:latin typeface="Verdana"/>
                <a:cs typeface="Verdana"/>
              </a:rPr>
              <a:t>GLUN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21362" y="7595332"/>
            <a:ext cx="2663190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45" b="1">
                <a:latin typeface="Verdana"/>
                <a:cs typeface="Verdana"/>
              </a:rPr>
              <a:t>LAURENT</a:t>
            </a:r>
            <a:r>
              <a:rPr dirty="0" sz="2000" spc="-114" b="1">
                <a:latin typeface="Verdana"/>
                <a:cs typeface="Verdana"/>
              </a:rPr>
              <a:t> </a:t>
            </a:r>
            <a:r>
              <a:rPr dirty="0" sz="2000" spc="-204" b="1">
                <a:latin typeface="Verdana"/>
                <a:cs typeface="Verdana"/>
              </a:rPr>
              <a:t>Marie-</a:t>
            </a:r>
            <a:r>
              <a:rPr dirty="0" sz="2000" spc="-150" b="1">
                <a:latin typeface="Verdana"/>
                <a:cs typeface="Verdana"/>
              </a:rPr>
              <a:t>Laure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10">
                <a:latin typeface="Verdana"/>
                <a:cs typeface="Verdana"/>
              </a:rPr>
              <a:t>LARNAGE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451945" y="8500207"/>
            <a:ext cx="380174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40" b="1">
                <a:latin typeface="Verdana"/>
                <a:cs typeface="Verdana"/>
              </a:rPr>
              <a:t>SCEA</a:t>
            </a:r>
            <a:r>
              <a:rPr dirty="0" sz="2000" spc="-195" b="1">
                <a:latin typeface="Verdana"/>
                <a:cs typeface="Verdana"/>
              </a:rPr>
              <a:t> </a:t>
            </a:r>
            <a:r>
              <a:rPr dirty="0" sz="2000" spc="-330" b="1">
                <a:latin typeface="Verdana"/>
                <a:cs typeface="Verdana"/>
              </a:rPr>
              <a:t>DOMAINE</a:t>
            </a:r>
            <a:r>
              <a:rPr dirty="0" sz="2000" spc="-190" b="1">
                <a:latin typeface="Verdana"/>
                <a:cs typeface="Verdana"/>
              </a:rPr>
              <a:t> </a:t>
            </a:r>
            <a:r>
              <a:rPr dirty="0" sz="2000" spc="-260" b="1">
                <a:latin typeface="Verdana"/>
                <a:cs typeface="Verdana"/>
              </a:rPr>
              <a:t>DE</a:t>
            </a:r>
            <a:r>
              <a:rPr dirty="0" sz="2000" spc="-190" b="1">
                <a:latin typeface="Verdana"/>
                <a:cs typeface="Verdana"/>
              </a:rPr>
              <a:t> </a:t>
            </a:r>
            <a:r>
              <a:rPr dirty="0" sz="2000" spc="-215" b="1">
                <a:latin typeface="Verdana"/>
                <a:cs typeface="Verdana"/>
              </a:rPr>
              <a:t>ST-</a:t>
            </a:r>
            <a:r>
              <a:rPr dirty="0" sz="2000" spc="-160" b="1">
                <a:latin typeface="Verdana"/>
                <a:cs typeface="Verdana"/>
              </a:rPr>
              <a:t>CLEMENT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MERCUROL-</a:t>
            </a:r>
            <a:r>
              <a:rPr dirty="0" sz="1600" spc="-10">
                <a:latin typeface="Verdana"/>
                <a:cs typeface="Verdana"/>
              </a:rPr>
              <a:t>VEAUNES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8028207" y="9405082"/>
            <a:ext cx="264985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20" b="1">
                <a:latin typeface="Verdana"/>
                <a:cs typeface="Verdana"/>
              </a:rPr>
              <a:t>EARL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254" b="1">
                <a:latin typeface="Verdana"/>
                <a:cs typeface="Verdana"/>
              </a:rPr>
              <a:t>ST</a:t>
            </a:r>
            <a:r>
              <a:rPr dirty="0" sz="2000" spc="-195" b="1">
                <a:latin typeface="Verdana"/>
                <a:cs typeface="Verdana"/>
              </a:rPr>
              <a:t> </a:t>
            </a:r>
            <a:r>
              <a:rPr dirty="0" sz="2000" spc="-70" b="1">
                <a:latin typeface="Verdana"/>
                <a:cs typeface="Verdana"/>
              </a:rPr>
              <a:t>CLEMENT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80">
                <a:latin typeface="Verdana"/>
                <a:cs typeface="Verdana"/>
              </a:rPr>
              <a:t>MERCUROL-</a:t>
            </a:r>
            <a:r>
              <a:rPr dirty="0" sz="1600" spc="-70">
                <a:latin typeface="Verdana"/>
                <a:cs typeface="Verdana"/>
              </a:rPr>
              <a:t>VEAUNES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2572099" y="5785582"/>
            <a:ext cx="270192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20" b="1">
                <a:latin typeface="Verdana"/>
                <a:cs typeface="Verdana"/>
              </a:rPr>
              <a:t>EARL</a:t>
            </a:r>
            <a:r>
              <a:rPr dirty="0" sz="2000" spc="-195" b="1">
                <a:latin typeface="Verdana"/>
                <a:cs typeface="Verdana"/>
              </a:rPr>
              <a:t> </a:t>
            </a:r>
            <a:r>
              <a:rPr dirty="0" sz="2000" spc="-320" b="1">
                <a:latin typeface="Verdana"/>
                <a:cs typeface="Verdana"/>
              </a:rPr>
              <a:t>MATHAIS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55">
                <a:latin typeface="Verdana"/>
                <a:cs typeface="Verdana"/>
              </a:rPr>
              <a:t> </a:t>
            </a:r>
            <a:r>
              <a:rPr dirty="0" sz="1600" spc="-100">
                <a:latin typeface="Verdana"/>
                <a:cs typeface="Verdana"/>
              </a:rPr>
              <a:t>BEAUMONT-</a:t>
            </a:r>
            <a:r>
              <a:rPr dirty="0" sz="1600" spc="-75">
                <a:latin typeface="Verdana"/>
                <a:cs typeface="Verdana"/>
              </a:rPr>
              <a:t>MONTEUX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2420889" y="6690457"/>
            <a:ext cx="300418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20" b="1">
                <a:latin typeface="Verdana"/>
                <a:cs typeface="Verdana"/>
              </a:rPr>
              <a:t>EARL</a:t>
            </a:r>
            <a:r>
              <a:rPr dirty="0" sz="2000" spc="-200" b="1">
                <a:latin typeface="Verdana"/>
                <a:cs typeface="Verdana"/>
              </a:rPr>
              <a:t> </a:t>
            </a:r>
            <a:r>
              <a:rPr dirty="0" sz="2000" spc="-265" b="1">
                <a:latin typeface="Verdana"/>
                <a:cs typeface="Verdana"/>
              </a:rPr>
              <a:t>CLOS</a:t>
            </a:r>
            <a:r>
              <a:rPr dirty="0" sz="2000" spc="-195" b="1">
                <a:latin typeface="Verdana"/>
                <a:cs typeface="Verdana"/>
              </a:rPr>
              <a:t> </a:t>
            </a:r>
            <a:r>
              <a:rPr dirty="0" sz="2000" spc="-350" b="1">
                <a:latin typeface="Verdana"/>
                <a:cs typeface="Verdana"/>
              </a:rPr>
              <a:t>GIRAUD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26300</a:t>
            </a:r>
            <a:r>
              <a:rPr dirty="0" sz="1600" spc="-30">
                <a:latin typeface="Verdana"/>
                <a:cs typeface="Verdana"/>
              </a:rPr>
              <a:t> </a:t>
            </a:r>
            <a:r>
              <a:rPr dirty="0" sz="1600" spc="-90">
                <a:latin typeface="Verdana"/>
                <a:cs typeface="Verdana"/>
              </a:rPr>
              <a:t>CHATEANEUF-</a:t>
            </a:r>
            <a:r>
              <a:rPr dirty="0" sz="1600" spc="-100">
                <a:latin typeface="Verdana"/>
                <a:cs typeface="Verdana"/>
              </a:rPr>
              <a:t>SUR-</a:t>
            </a:r>
            <a:r>
              <a:rPr dirty="0" sz="1600" spc="-50">
                <a:latin typeface="Verdana"/>
                <a:cs typeface="Verdana"/>
              </a:rPr>
              <a:t>ISERE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2359423" y="7595332"/>
            <a:ext cx="3127375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40" b="1">
                <a:latin typeface="Verdana"/>
                <a:cs typeface="Verdana"/>
              </a:rPr>
              <a:t>SCEA</a:t>
            </a:r>
            <a:r>
              <a:rPr dirty="0" sz="2000" spc="-195" b="1">
                <a:latin typeface="Verdana"/>
                <a:cs typeface="Verdana"/>
              </a:rPr>
              <a:t> </a:t>
            </a:r>
            <a:r>
              <a:rPr dirty="0" sz="2000" spc="-110" b="1">
                <a:latin typeface="Verdana"/>
                <a:cs typeface="Verdana"/>
              </a:rPr>
              <a:t>DEFRANCE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25">
                <a:latin typeface="Verdana"/>
                <a:cs typeface="Verdana"/>
              </a:rPr>
              <a:t> </a:t>
            </a:r>
            <a:r>
              <a:rPr dirty="0" sz="1600" spc="-125">
                <a:latin typeface="Verdana"/>
                <a:cs typeface="Verdana"/>
              </a:rPr>
              <a:t>GRANGES-</a:t>
            </a:r>
            <a:r>
              <a:rPr dirty="0" sz="1600" spc="-75">
                <a:latin typeface="Verdana"/>
                <a:cs typeface="Verdana"/>
              </a:rPr>
              <a:t>LES-</a:t>
            </a:r>
            <a:r>
              <a:rPr dirty="0" sz="1600" spc="-55">
                <a:latin typeface="Verdana"/>
                <a:cs typeface="Verdana"/>
              </a:rPr>
              <a:t>BEAUMONT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2721522" y="8500207"/>
            <a:ext cx="2402840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20" b="1">
                <a:latin typeface="Verdana"/>
                <a:cs typeface="Verdana"/>
              </a:rPr>
              <a:t>EARL</a:t>
            </a:r>
            <a:r>
              <a:rPr dirty="0" sz="2000" spc="-190" b="1">
                <a:latin typeface="Verdana"/>
                <a:cs typeface="Verdana"/>
              </a:rPr>
              <a:t> </a:t>
            </a:r>
            <a:r>
              <a:rPr dirty="0" sz="2000" spc="-235" b="1">
                <a:latin typeface="Verdana"/>
                <a:cs typeface="Verdana"/>
              </a:rPr>
              <a:t>BAYLE</a:t>
            </a:r>
            <a:r>
              <a:rPr dirty="0" sz="2000" spc="-190" b="1">
                <a:latin typeface="Verdana"/>
                <a:cs typeface="Verdana"/>
              </a:rPr>
              <a:t> </a:t>
            </a:r>
            <a:r>
              <a:rPr dirty="0" sz="2000" spc="-290" b="1">
                <a:latin typeface="Verdana"/>
                <a:cs typeface="Verdana"/>
              </a:rPr>
              <a:t>FRUITS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EROME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137794" y="9405082"/>
            <a:ext cx="1570990" cy="667385"/>
          </a:xfrm>
          <a:prstGeom prst="rect">
            <a:avLst/>
          </a:prstGeom>
        </p:spPr>
        <p:txBody>
          <a:bodyPr wrap="square" lIns="0" tIns="641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05"/>
              </a:spcBef>
            </a:pPr>
            <a:r>
              <a:rPr dirty="0" sz="2000" spc="-235" b="1">
                <a:latin typeface="Verdana"/>
                <a:cs typeface="Verdana"/>
              </a:rPr>
              <a:t>BAYLE</a:t>
            </a:r>
            <a:r>
              <a:rPr dirty="0" sz="2000" spc="-190" b="1">
                <a:latin typeface="Verdana"/>
                <a:cs typeface="Verdana"/>
              </a:rPr>
              <a:t> </a:t>
            </a:r>
            <a:r>
              <a:rPr dirty="0" sz="2000" spc="-150" b="1">
                <a:latin typeface="Verdana"/>
                <a:cs typeface="Verdana"/>
              </a:rPr>
              <a:t>Julien</a:t>
            </a:r>
            <a:endParaRPr sz="2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25"/>
              </a:spcBef>
            </a:pPr>
            <a:r>
              <a:rPr dirty="0" sz="1600" spc="-195">
                <a:latin typeface="Verdana"/>
                <a:cs typeface="Verdana"/>
              </a:rPr>
              <a:t>26600</a:t>
            </a:r>
            <a:r>
              <a:rPr dirty="0" sz="1600" spc="-125">
                <a:latin typeface="Verdana"/>
                <a:cs typeface="Verdana"/>
              </a:rPr>
              <a:t> </a:t>
            </a:r>
            <a:r>
              <a:rPr dirty="0" sz="1600" spc="-20">
                <a:latin typeface="Verdana"/>
                <a:cs typeface="Verdana"/>
              </a:rPr>
              <a:t>EROME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76566" y="3809925"/>
            <a:ext cx="5534660" cy="43338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909319">
              <a:lnSpc>
                <a:spcPct val="100000"/>
              </a:lnSpc>
              <a:spcBef>
                <a:spcPts val="114"/>
              </a:spcBef>
            </a:pPr>
            <a:r>
              <a:rPr dirty="0" sz="1750" spc="-90">
                <a:solidFill>
                  <a:srgbClr val="B0A54E"/>
                </a:solidFill>
                <a:latin typeface="Verdana"/>
                <a:cs typeface="Verdana"/>
              </a:rPr>
              <a:t>Directeur</a:t>
            </a:r>
            <a:r>
              <a:rPr dirty="0" sz="1750" spc="-175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B0A54E"/>
                </a:solidFill>
                <a:latin typeface="Verdana"/>
                <a:cs typeface="Verdana"/>
              </a:rPr>
              <a:t>Général</a:t>
            </a:r>
            <a:r>
              <a:rPr dirty="0" sz="1750" spc="105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00">
                <a:latin typeface="Verdana"/>
                <a:cs typeface="Verdana"/>
              </a:rPr>
              <a:t>Jonathan</a:t>
            </a:r>
            <a:r>
              <a:rPr dirty="0" sz="1750" spc="-175">
                <a:latin typeface="Verdana"/>
                <a:cs typeface="Verdana"/>
              </a:rPr>
              <a:t> </a:t>
            </a:r>
            <a:r>
              <a:rPr dirty="0" sz="1750" spc="-10">
                <a:latin typeface="Verdana"/>
                <a:cs typeface="Verdana"/>
              </a:rPr>
              <a:t>Sanchez</a:t>
            </a:r>
            <a:endParaRPr sz="1750">
              <a:latin typeface="Verdana"/>
              <a:cs typeface="Verdana"/>
            </a:endParaRPr>
          </a:p>
          <a:p>
            <a:pPr marL="39370" marR="31750" indent="682625">
              <a:lnSpc>
                <a:spcPct val="189300"/>
              </a:lnSpc>
            </a:pPr>
            <a:r>
              <a:rPr dirty="0" sz="1750" spc="-95">
                <a:solidFill>
                  <a:srgbClr val="B0A54E"/>
                </a:solidFill>
                <a:latin typeface="Verdana"/>
                <a:cs typeface="Verdana"/>
              </a:rPr>
              <a:t>Responsable</a:t>
            </a:r>
            <a:r>
              <a:rPr dirty="0" sz="1750" spc="-11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90">
                <a:solidFill>
                  <a:srgbClr val="B0A54E"/>
                </a:solidFill>
                <a:latin typeface="Verdana"/>
                <a:cs typeface="Verdana"/>
              </a:rPr>
              <a:t>commercial</a:t>
            </a:r>
            <a:r>
              <a:rPr dirty="0" sz="1750" spc="-11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latin typeface="Verdana"/>
                <a:cs typeface="Verdana"/>
              </a:rPr>
              <a:t>Michel</a:t>
            </a:r>
            <a:r>
              <a:rPr dirty="0" sz="1750" spc="-105">
                <a:latin typeface="Verdana"/>
                <a:cs typeface="Verdana"/>
              </a:rPr>
              <a:t> </a:t>
            </a:r>
            <a:r>
              <a:rPr dirty="0" sz="1750" spc="-10">
                <a:latin typeface="Verdana"/>
                <a:cs typeface="Verdana"/>
              </a:rPr>
              <a:t>Gallière </a:t>
            </a:r>
            <a:r>
              <a:rPr dirty="0" sz="1750" spc="-95">
                <a:solidFill>
                  <a:srgbClr val="9D9858"/>
                </a:solidFill>
                <a:latin typeface="Verdana"/>
                <a:cs typeface="Verdana"/>
              </a:rPr>
              <a:t>Responsable</a:t>
            </a:r>
            <a:r>
              <a:rPr dirty="0" sz="1750" spc="-114">
                <a:solidFill>
                  <a:srgbClr val="9D9858"/>
                </a:solidFill>
                <a:latin typeface="Verdana"/>
                <a:cs typeface="Verdana"/>
              </a:rPr>
              <a:t> conditionnement</a:t>
            </a:r>
            <a:r>
              <a:rPr dirty="0" sz="1750" spc="-110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sz="1750" spc="-140">
                <a:solidFill>
                  <a:srgbClr val="9D9858"/>
                </a:solidFill>
                <a:latin typeface="Verdana"/>
                <a:cs typeface="Verdana"/>
              </a:rPr>
              <a:t>caveau</a:t>
            </a:r>
            <a:r>
              <a:rPr dirty="0" sz="1750" spc="-110">
                <a:solidFill>
                  <a:srgbClr val="9D9858"/>
                </a:solidFill>
                <a:latin typeface="Verdana"/>
                <a:cs typeface="Verdana"/>
              </a:rPr>
              <a:t> </a:t>
            </a:r>
            <a:r>
              <a:rPr dirty="0" sz="1750" spc="-100">
                <a:latin typeface="Verdana"/>
                <a:cs typeface="Verdana"/>
              </a:rPr>
              <a:t>Jérémy</a:t>
            </a:r>
            <a:r>
              <a:rPr dirty="0" sz="1750" spc="-110">
                <a:latin typeface="Verdana"/>
                <a:cs typeface="Verdana"/>
              </a:rPr>
              <a:t> </a:t>
            </a:r>
            <a:r>
              <a:rPr dirty="0" sz="1750" spc="-10">
                <a:latin typeface="Verdana"/>
                <a:cs typeface="Verdana"/>
              </a:rPr>
              <a:t>Nodin </a:t>
            </a:r>
            <a:r>
              <a:rPr dirty="0" sz="1750" spc="-120">
                <a:solidFill>
                  <a:srgbClr val="B0A54E"/>
                </a:solidFill>
                <a:latin typeface="Verdana"/>
                <a:cs typeface="Verdana"/>
              </a:rPr>
              <a:t>Employé</a:t>
            </a:r>
            <a:r>
              <a:rPr dirty="0" sz="1750" spc="-125">
                <a:solidFill>
                  <a:srgbClr val="B0A54E"/>
                </a:solidFill>
                <a:latin typeface="Verdana"/>
                <a:cs typeface="Verdana"/>
              </a:rPr>
              <a:t> de </a:t>
            </a:r>
            <a:r>
              <a:rPr dirty="0" sz="1750" spc="-114">
                <a:solidFill>
                  <a:srgbClr val="B0A54E"/>
                </a:solidFill>
                <a:latin typeface="Verdana"/>
                <a:cs typeface="Verdana"/>
              </a:rPr>
              <a:t>conditionnement</a:t>
            </a:r>
            <a:r>
              <a:rPr dirty="0" sz="1750" spc="-125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40">
                <a:solidFill>
                  <a:srgbClr val="B0A54E"/>
                </a:solidFill>
                <a:latin typeface="Verdana"/>
                <a:cs typeface="Verdana"/>
              </a:rPr>
              <a:t>caveau</a:t>
            </a:r>
            <a:r>
              <a:rPr dirty="0" sz="1750" spc="-125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00">
                <a:latin typeface="Verdana"/>
                <a:cs typeface="Verdana"/>
              </a:rPr>
              <a:t>Raphaël</a:t>
            </a:r>
            <a:r>
              <a:rPr dirty="0" sz="1750" spc="-125"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Campillo </a:t>
            </a:r>
            <a:r>
              <a:rPr dirty="0" sz="1750" spc="-110">
                <a:solidFill>
                  <a:srgbClr val="B0A54E"/>
                </a:solidFill>
                <a:latin typeface="Verdana"/>
                <a:cs typeface="Verdana"/>
              </a:rPr>
              <a:t>Chargée</a:t>
            </a:r>
            <a:r>
              <a:rPr dirty="0" sz="1750" spc="-114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10">
                <a:solidFill>
                  <a:srgbClr val="B0A54E"/>
                </a:solidFill>
                <a:latin typeface="Verdana"/>
                <a:cs typeface="Verdana"/>
              </a:rPr>
              <a:t>oenotourisme </a:t>
            </a:r>
            <a:r>
              <a:rPr dirty="0" sz="1750" spc="-114">
                <a:solidFill>
                  <a:srgbClr val="B0A54E"/>
                </a:solidFill>
                <a:latin typeface="Verdana"/>
                <a:cs typeface="Verdana"/>
              </a:rPr>
              <a:t>et</a:t>
            </a:r>
            <a:r>
              <a:rPr dirty="0" sz="1750" spc="-11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14">
                <a:solidFill>
                  <a:srgbClr val="B0A54E"/>
                </a:solidFill>
                <a:latin typeface="Verdana"/>
                <a:cs typeface="Verdana"/>
              </a:rPr>
              <a:t>communication</a:t>
            </a:r>
            <a:r>
              <a:rPr dirty="0" sz="1750" spc="-11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80">
                <a:latin typeface="Verdana"/>
                <a:cs typeface="Verdana"/>
              </a:rPr>
              <a:t>Léa</a:t>
            </a:r>
            <a:r>
              <a:rPr dirty="0" sz="1750" spc="-110">
                <a:latin typeface="Verdana"/>
                <a:cs typeface="Verdana"/>
              </a:rPr>
              <a:t> </a:t>
            </a:r>
            <a:r>
              <a:rPr dirty="0" sz="1750" spc="-10">
                <a:latin typeface="Verdana"/>
                <a:cs typeface="Verdana"/>
              </a:rPr>
              <a:t>Baron</a:t>
            </a:r>
            <a:endParaRPr sz="1750">
              <a:latin typeface="Verdana"/>
              <a:cs typeface="Verdana"/>
            </a:endParaRPr>
          </a:p>
          <a:p>
            <a:pPr algn="ctr" marL="442595" marR="434975">
              <a:lnSpc>
                <a:spcPct val="189300"/>
              </a:lnSpc>
            </a:pPr>
            <a:r>
              <a:rPr dirty="0" sz="1750" spc="-100">
                <a:solidFill>
                  <a:srgbClr val="B0A54E"/>
                </a:solidFill>
                <a:latin typeface="Verdana"/>
                <a:cs typeface="Verdana"/>
              </a:rPr>
              <a:t>Technicienne</a:t>
            </a:r>
            <a:r>
              <a:rPr dirty="0" sz="1750" spc="-135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25">
                <a:solidFill>
                  <a:srgbClr val="B0A54E"/>
                </a:solidFill>
                <a:latin typeface="Verdana"/>
                <a:cs typeface="Verdana"/>
              </a:rPr>
              <a:t>de</a:t>
            </a:r>
            <a:r>
              <a:rPr dirty="0" sz="1750" spc="-13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95">
                <a:solidFill>
                  <a:srgbClr val="B0A54E"/>
                </a:solidFill>
                <a:latin typeface="Verdana"/>
                <a:cs typeface="Verdana"/>
              </a:rPr>
              <a:t>chai</a:t>
            </a:r>
            <a:r>
              <a:rPr dirty="0" sz="1750" spc="-13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50">
                <a:solidFill>
                  <a:srgbClr val="B0A54E"/>
                </a:solidFill>
                <a:latin typeface="Verdana"/>
                <a:cs typeface="Verdana"/>
              </a:rPr>
              <a:t>HQSE</a:t>
            </a:r>
            <a:r>
              <a:rPr dirty="0" sz="1750" spc="-13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25">
                <a:latin typeface="Verdana"/>
                <a:cs typeface="Verdana"/>
              </a:rPr>
              <a:t>Amandine</a:t>
            </a:r>
            <a:r>
              <a:rPr dirty="0" sz="1750" spc="-130">
                <a:latin typeface="Verdana"/>
                <a:cs typeface="Verdana"/>
              </a:rPr>
              <a:t> </a:t>
            </a:r>
            <a:r>
              <a:rPr dirty="0" sz="1750" spc="-50">
                <a:latin typeface="Verdana"/>
                <a:cs typeface="Verdana"/>
              </a:rPr>
              <a:t>Mounier </a:t>
            </a:r>
            <a:r>
              <a:rPr dirty="0" sz="1750" spc="-120">
                <a:solidFill>
                  <a:srgbClr val="B0A54E"/>
                </a:solidFill>
                <a:latin typeface="Verdana"/>
                <a:cs typeface="Verdana"/>
              </a:rPr>
              <a:t>Caviste</a:t>
            </a:r>
            <a:r>
              <a:rPr dirty="0" sz="1750" spc="-13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latin typeface="Verdana"/>
                <a:cs typeface="Verdana"/>
              </a:rPr>
              <a:t>Pierre</a:t>
            </a:r>
            <a:r>
              <a:rPr dirty="0" sz="1750" spc="-130">
                <a:latin typeface="Verdana"/>
                <a:cs typeface="Verdana"/>
              </a:rPr>
              <a:t> </a:t>
            </a:r>
            <a:r>
              <a:rPr dirty="0" sz="1750" spc="-20">
                <a:latin typeface="Verdana"/>
                <a:cs typeface="Verdana"/>
              </a:rPr>
              <a:t>Meyer</a:t>
            </a:r>
            <a:endParaRPr sz="17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75"/>
              </a:spcBef>
            </a:pPr>
            <a:r>
              <a:rPr dirty="0" sz="1750" spc="-114">
                <a:solidFill>
                  <a:srgbClr val="B0A54E"/>
                </a:solidFill>
                <a:latin typeface="Verdana"/>
                <a:cs typeface="Verdana"/>
              </a:rPr>
              <a:t>Comptable</a:t>
            </a:r>
            <a:r>
              <a:rPr dirty="0" sz="1750" spc="-12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95">
                <a:latin typeface="Verdana"/>
                <a:cs typeface="Verdana"/>
              </a:rPr>
              <a:t>Guillaume</a:t>
            </a:r>
            <a:r>
              <a:rPr dirty="0" sz="1750" spc="-114">
                <a:latin typeface="Verdana"/>
                <a:cs typeface="Verdana"/>
              </a:rPr>
              <a:t> </a:t>
            </a:r>
            <a:r>
              <a:rPr dirty="0" sz="1750" spc="-10">
                <a:latin typeface="Verdana"/>
                <a:cs typeface="Verdana"/>
              </a:rPr>
              <a:t>Dufour</a:t>
            </a:r>
            <a:endParaRPr sz="17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875"/>
              </a:spcBef>
            </a:pPr>
            <a:r>
              <a:rPr dirty="0" sz="1750" spc="-90">
                <a:solidFill>
                  <a:srgbClr val="B0A54E"/>
                </a:solidFill>
                <a:latin typeface="Verdana"/>
                <a:cs typeface="Verdana"/>
              </a:rPr>
              <a:t>Assistante</a:t>
            </a:r>
            <a:r>
              <a:rPr dirty="0" sz="1750" spc="-12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10">
                <a:solidFill>
                  <a:srgbClr val="B0A54E"/>
                </a:solidFill>
                <a:latin typeface="Verdana"/>
                <a:cs typeface="Verdana"/>
              </a:rPr>
              <a:t>comptable</a:t>
            </a:r>
            <a:r>
              <a:rPr dirty="0" sz="1750" spc="-12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114">
                <a:solidFill>
                  <a:srgbClr val="B0A54E"/>
                </a:solidFill>
                <a:latin typeface="Verdana"/>
                <a:cs typeface="Verdana"/>
              </a:rPr>
              <a:t>et </a:t>
            </a:r>
            <a:r>
              <a:rPr dirty="0" sz="1750" spc="-90">
                <a:solidFill>
                  <a:srgbClr val="B0A54E"/>
                </a:solidFill>
                <a:latin typeface="Verdana"/>
                <a:cs typeface="Verdana"/>
              </a:rPr>
              <a:t>commerciale</a:t>
            </a:r>
            <a:r>
              <a:rPr dirty="0" sz="1750" spc="-120">
                <a:solidFill>
                  <a:srgbClr val="B0A54E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latin typeface="Verdana"/>
                <a:cs typeface="Verdana"/>
              </a:rPr>
              <a:t>Mathilde</a:t>
            </a:r>
            <a:r>
              <a:rPr dirty="0" sz="1750" spc="-120">
                <a:latin typeface="Verdana"/>
                <a:cs typeface="Verdana"/>
              </a:rPr>
              <a:t> </a:t>
            </a:r>
            <a:r>
              <a:rPr dirty="0" sz="1750" spc="-10">
                <a:latin typeface="Verdana"/>
                <a:cs typeface="Verdana"/>
              </a:rPr>
              <a:t>Blondel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1430" rIns="0" bIns="0" rtlCol="0" vert="horz">
            <a:spAutoFit/>
          </a:bodyPr>
          <a:lstStyle/>
          <a:p>
            <a:pPr marL="12700" marR="5080" indent="367665">
              <a:lnSpc>
                <a:spcPct val="100000"/>
              </a:lnSpc>
              <a:spcBef>
                <a:spcPts val="90"/>
              </a:spcBef>
            </a:pPr>
            <a:r>
              <a:rPr dirty="0"/>
              <a:t>UNE</a:t>
            </a:r>
            <a:r>
              <a:rPr dirty="0" spc="-135"/>
              <a:t> </a:t>
            </a:r>
            <a:r>
              <a:rPr dirty="0" spc="-55"/>
              <a:t>EQUIPE</a:t>
            </a:r>
            <a:r>
              <a:rPr dirty="0" spc="-130"/>
              <a:t> </a:t>
            </a:r>
            <a:r>
              <a:rPr dirty="0" spc="-10"/>
              <a:t>DYNAMIQUE </a:t>
            </a:r>
            <a:r>
              <a:rPr dirty="0"/>
              <a:t>DE</a:t>
            </a:r>
            <a:r>
              <a:rPr dirty="0" spc="-75"/>
              <a:t> </a:t>
            </a:r>
            <a:r>
              <a:rPr dirty="0" spc="-335">
                <a:solidFill>
                  <a:srgbClr val="9D9858"/>
                </a:solidFill>
              </a:rPr>
              <a:t>9</a:t>
            </a:r>
            <a:r>
              <a:rPr dirty="0" spc="-65">
                <a:solidFill>
                  <a:srgbClr val="9D9858"/>
                </a:solidFill>
              </a:rPr>
              <a:t> </a:t>
            </a:r>
            <a:r>
              <a:rPr dirty="0" spc="55"/>
              <a:t>SALARIÉS</a:t>
            </a:r>
            <a:r>
              <a:rPr dirty="0" spc="-70"/>
              <a:t> </a:t>
            </a:r>
            <a:r>
              <a:rPr dirty="0" spc="-10"/>
              <a:t>PERMANENTS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15069" y="606253"/>
            <a:ext cx="5692775" cy="622300"/>
          </a:xfrm>
          <a:prstGeom prst="rect"/>
          <a:solidFill>
            <a:srgbClr val="B1A64E"/>
          </a:solidFill>
        </p:spPr>
        <p:txBody>
          <a:bodyPr wrap="square" lIns="0" tIns="112395" rIns="0" bIns="0" rtlCol="0" vert="horz">
            <a:spAutoFit/>
          </a:bodyPr>
          <a:lstStyle/>
          <a:p>
            <a:pPr marL="150495">
              <a:lnSpc>
                <a:spcPct val="100000"/>
              </a:lnSpc>
              <a:spcBef>
                <a:spcPts val="885"/>
              </a:spcBef>
            </a:pPr>
            <a:r>
              <a:rPr dirty="0" sz="2550" spc="-50" b="0">
                <a:solidFill>
                  <a:srgbClr val="FFFFFF"/>
                </a:solidFill>
                <a:latin typeface="Verdana"/>
                <a:cs typeface="Verdana"/>
              </a:rPr>
              <a:t>QUI</a:t>
            </a:r>
            <a:r>
              <a:rPr dirty="0" sz="2550" spc="-3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-70" b="0">
                <a:solidFill>
                  <a:srgbClr val="FFFFFF"/>
                </a:solidFill>
                <a:latin typeface="Verdana"/>
                <a:cs typeface="Verdana"/>
              </a:rPr>
              <a:t>CONSTITUE</a:t>
            </a:r>
            <a:r>
              <a:rPr dirty="0" sz="2550" spc="-3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60" b="0">
                <a:solidFill>
                  <a:srgbClr val="FFFFFF"/>
                </a:solidFill>
                <a:latin typeface="Verdana"/>
                <a:cs typeface="Verdana"/>
              </a:rPr>
              <a:t>LE</a:t>
            </a:r>
            <a:r>
              <a:rPr dirty="0" sz="2550" spc="-3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50" b="0">
                <a:solidFill>
                  <a:srgbClr val="FFFFFF"/>
                </a:solidFill>
                <a:latin typeface="Verdana"/>
                <a:cs typeface="Verdana"/>
              </a:rPr>
              <a:t>PERSONNEL</a:t>
            </a:r>
            <a:r>
              <a:rPr dirty="0" sz="2550" spc="-320" b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550" spc="15" b="0">
                <a:solidFill>
                  <a:srgbClr val="FFFFFF"/>
                </a:solidFill>
                <a:latin typeface="Verdana"/>
                <a:cs typeface="Verdana"/>
              </a:rPr>
              <a:t>?</a:t>
            </a:r>
            <a:endParaRPr sz="255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176448" y="1140207"/>
            <a:ext cx="1445341" cy="164175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328257" y="1592811"/>
            <a:ext cx="3547745" cy="779145"/>
          </a:xfrm>
          <a:custGeom>
            <a:avLst/>
            <a:gdLst/>
            <a:ahLst/>
            <a:cxnLst/>
            <a:rect l="l" t="t" r="r" b="b"/>
            <a:pathLst>
              <a:path w="3547745" h="779144">
                <a:moveTo>
                  <a:pt x="3547162" y="778793"/>
                </a:moveTo>
                <a:lnTo>
                  <a:pt x="0" y="778793"/>
                </a:lnTo>
                <a:lnTo>
                  <a:pt x="0" y="0"/>
                </a:lnTo>
                <a:lnTo>
                  <a:pt x="3547162" y="0"/>
                </a:lnTo>
                <a:lnTo>
                  <a:pt x="3547162" y="778793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3442784" y="1860717"/>
            <a:ext cx="131826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145" b="1">
                <a:latin typeface="Verdana"/>
                <a:cs typeface="Verdana"/>
              </a:rPr>
              <a:t>Directeur</a:t>
            </a:r>
            <a:r>
              <a:rPr dirty="0" sz="1250" spc="-80" b="1">
                <a:latin typeface="Verdana"/>
                <a:cs typeface="Verdana"/>
              </a:rPr>
              <a:t> </a:t>
            </a:r>
            <a:r>
              <a:rPr dirty="0" sz="1250" spc="-125" b="1">
                <a:latin typeface="Verdana"/>
                <a:cs typeface="Verdana"/>
              </a:rPr>
              <a:t>Général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2150351" y="3739438"/>
            <a:ext cx="2491740" cy="534670"/>
          </a:xfrm>
          <a:custGeom>
            <a:avLst/>
            <a:gdLst/>
            <a:ahLst/>
            <a:cxnLst/>
            <a:rect l="l" t="t" r="r" b="b"/>
            <a:pathLst>
              <a:path w="2491740" h="534670">
                <a:moveTo>
                  <a:pt x="0" y="0"/>
                </a:moveTo>
                <a:lnTo>
                  <a:pt x="2491539" y="0"/>
                </a:lnTo>
                <a:lnTo>
                  <a:pt x="2491539" y="534442"/>
                </a:lnTo>
                <a:lnTo>
                  <a:pt x="0" y="534442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004AA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820479" y="3895616"/>
            <a:ext cx="1151255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55">
                <a:latin typeface="Verdana"/>
                <a:cs typeface="Verdana"/>
              </a:rPr>
              <a:t>Michel</a:t>
            </a:r>
            <a:r>
              <a:rPr dirty="0" sz="1150" spc="-80">
                <a:latin typeface="Verdana"/>
                <a:cs typeface="Verdana"/>
              </a:rPr>
              <a:t> </a:t>
            </a:r>
            <a:r>
              <a:rPr dirty="0" sz="1150" spc="-55">
                <a:latin typeface="Verdana"/>
                <a:cs typeface="Verdana"/>
              </a:rPr>
              <a:t>GALLIERE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946212" y="3072993"/>
            <a:ext cx="2397760" cy="779145"/>
          </a:xfrm>
          <a:custGeom>
            <a:avLst/>
            <a:gdLst/>
            <a:ahLst/>
            <a:cxnLst/>
            <a:rect l="l" t="t" r="r" b="b"/>
            <a:pathLst>
              <a:path w="2397760" h="779145">
                <a:moveTo>
                  <a:pt x="2397224" y="778793"/>
                </a:moveTo>
                <a:lnTo>
                  <a:pt x="0" y="778793"/>
                </a:lnTo>
                <a:lnTo>
                  <a:pt x="0" y="0"/>
                </a:lnTo>
                <a:lnTo>
                  <a:pt x="2397224" y="0"/>
                </a:lnTo>
                <a:lnTo>
                  <a:pt x="2397224" y="778793"/>
                </a:lnTo>
                <a:close/>
              </a:path>
            </a:pathLst>
          </a:custGeom>
          <a:solidFill>
            <a:srgbClr val="004A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2228638" y="3340899"/>
            <a:ext cx="1831975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160" b="1">
                <a:solidFill>
                  <a:srgbClr val="FFFFFF"/>
                </a:solidFill>
                <a:latin typeface="Verdana"/>
                <a:cs typeface="Verdana"/>
              </a:rPr>
              <a:t>Responsable</a:t>
            </a:r>
            <a:r>
              <a:rPr dirty="0" sz="1250" spc="-6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140" b="1">
                <a:solidFill>
                  <a:srgbClr val="FFFFFF"/>
                </a:solidFill>
                <a:latin typeface="Verdana"/>
                <a:cs typeface="Verdana"/>
              </a:rPr>
              <a:t>commercial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961796" y="5905743"/>
            <a:ext cx="2492375" cy="500380"/>
          </a:xfrm>
          <a:custGeom>
            <a:avLst/>
            <a:gdLst/>
            <a:ahLst/>
            <a:cxnLst/>
            <a:rect l="l" t="t" r="r" b="b"/>
            <a:pathLst>
              <a:path w="2492375" h="500379">
                <a:moveTo>
                  <a:pt x="0" y="0"/>
                </a:moveTo>
                <a:lnTo>
                  <a:pt x="2491854" y="0"/>
                </a:lnTo>
                <a:lnTo>
                  <a:pt x="2491854" y="500359"/>
                </a:lnTo>
                <a:lnTo>
                  <a:pt x="0" y="500359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6E345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713195" y="6042871"/>
            <a:ext cx="989330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80">
                <a:latin typeface="Verdana"/>
                <a:cs typeface="Verdana"/>
              </a:rPr>
              <a:t>Jérémy</a:t>
            </a:r>
            <a:r>
              <a:rPr dirty="0" sz="1150" spc="-75">
                <a:latin typeface="Verdana"/>
                <a:cs typeface="Verdana"/>
              </a:rPr>
              <a:t> </a:t>
            </a:r>
            <a:r>
              <a:rPr dirty="0" sz="1150" spc="-85">
                <a:latin typeface="Verdana"/>
                <a:cs typeface="Verdana"/>
              </a:rPr>
              <a:t>NODIN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1786246" y="4860980"/>
            <a:ext cx="2397125" cy="1109980"/>
          </a:xfrm>
          <a:custGeom>
            <a:avLst/>
            <a:gdLst/>
            <a:ahLst/>
            <a:cxnLst/>
            <a:rect l="l" t="t" r="r" b="b"/>
            <a:pathLst>
              <a:path w="2397125" h="1109979">
                <a:moveTo>
                  <a:pt x="2396624" y="1109468"/>
                </a:moveTo>
                <a:lnTo>
                  <a:pt x="0" y="1109468"/>
                </a:lnTo>
                <a:lnTo>
                  <a:pt x="0" y="0"/>
                </a:lnTo>
                <a:lnTo>
                  <a:pt x="2396624" y="0"/>
                </a:lnTo>
                <a:lnTo>
                  <a:pt x="2396624" y="1109468"/>
                </a:lnTo>
                <a:close/>
              </a:path>
            </a:pathLst>
          </a:custGeom>
          <a:solidFill>
            <a:srgbClr val="6F36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1816260" y="5156014"/>
            <a:ext cx="2336800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18844" marR="5080" indent="-906780">
              <a:lnSpc>
                <a:spcPct val="114999"/>
              </a:lnSpc>
              <a:spcBef>
                <a:spcPts val="100"/>
              </a:spcBef>
            </a:pPr>
            <a:r>
              <a:rPr dirty="0" sz="1250" spc="-160" b="1">
                <a:solidFill>
                  <a:srgbClr val="FFFFFF"/>
                </a:solidFill>
                <a:latin typeface="Verdana"/>
                <a:cs typeface="Verdana"/>
              </a:rPr>
              <a:t>Responsable</a:t>
            </a:r>
            <a:r>
              <a:rPr dirty="0" sz="1250" spc="-3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175" b="1">
                <a:solidFill>
                  <a:srgbClr val="FFFFFF"/>
                </a:solidFill>
                <a:latin typeface="Verdana"/>
                <a:cs typeface="Verdana"/>
              </a:rPr>
              <a:t>conditionnement</a:t>
            </a:r>
            <a:r>
              <a:rPr dirty="0" sz="1250" spc="-3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50" b="1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1250" spc="-25" b="1">
                <a:solidFill>
                  <a:srgbClr val="FFFFFF"/>
                </a:solidFill>
                <a:latin typeface="Verdana"/>
                <a:cs typeface="Verdana"/>
              </a:rPr>
              <a:t>caveau</a:t>
            </a:r>
            <a:endParaRPr sz="1250">
              <a:latin typeface="Verdana"/>
              <a:cs typeface="Verdan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4681849" y="4871404"/>
            <a:ext cx="2633345" cy="1544320"/>
            <a:chOff x="4681849" y="4871404"/>
            <a:chExt cx="2633345" cy="1544320"/>
          </a:xfrm>
        </p:grpSpPr>
        <p:sp>
          <p:nvSpPr>
            <p:cNvPr id="15" name="object 15" descr=""/>
            <p:cNvSpPr/>
            <p:nvPr/>
          </p:nvSpPr>
          <p:spPr>
            <a:xfrm>
              <a:off x="4813675" y="5905743"/>
              <a:ext cx="2492375" cy="500380"/>
            </a:xfrm>
            <a:custGeom>
              <a:avLst/>
              <a:gdLst/>
              <a:ahLst/>
              <a:cxnLst/>
              <a:rect l="l" t="t" r="r" b="b"/>
              <a:pathLst>
                <a:path w="2492375" h="500379">
                  <a:moveTo>
                    <a:pt x="0" y="0"/>
                  </a:moveTo>
                  <a:lnTo>
                    <a:pt x="2491854" y="0"/>
                  </a:lnTo>
                  <a:lnTo>
                    <a:pt x="2491854" y="500359"/>
                  </a:lnTo>
                  <a:lnTo>
                    <a:pt x="0" y="50035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4E242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681849" y="4871404"/>
              <a:ext cx="2397125" cy="1109980"/>
            </a:xfrm>
            <a:custGeom>
              <a:avLst/>
              <a:gdLst/>
              <a:ahLst/>
              <a:cxnLst/>
              <a:rect l="l" t="t" r="r" b="b"/>
              <a:pathLst>
                <a:path w="2397125" h="1109979">
                  <a:moveTo>
                    <a:pt x="2396624" y="1109468"/>
                  </a:moveTo>
                  <a:lnTo>
                    <a:pt x="0" y="1109468"/>
                  </a:lnTo>
                  <a:lnTo>
                    <a:pt x="0" y="0"/>
                  </a:lnTo>
                  <a:lnTo>
                    <a:pt x="2396624" y="0"/>
                  </a:lnTo>
                  <a:lnTo>
                    <a:pt x="2396624" y="1109468"/>
                  </a:lnTo>
                  <a:close/>
                </a:path>
              </a:pathLst>
            </a:custGeom>
            <a:solidFill>
              <a:srgbClr val="4F252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4895665" y="5166438"/>
            <a:ext cx="1969135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6880" marR="5080" indent="-424815">
              <a:lnSpc>
                <a:spcPct val="114999"/>
              </a:lnSpc>
              <a:spcBef>
                <a:spcPts val="100"/>
              </a:spcBef>
            </a:pPr>
            <a:r>
              <a:rPr dirty="0" sz="1250" spc="-160" b="1">
                <a:solidFill>
                  <a:srgbClr val="FFFFFF"/>
                </a:solidFill>
                <a:latin typeface="Verdana"/>
                <a:cs typeface="Verdana"/>
              </a:rPr>
              <a:t>Chargée</a:t>
            </a:r>
            <a:r>
              <a:rPr dirty="0" sz="125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165" b="1">
                <a:solidFill>
                  <a:srgbClr val="FFFFFF"/>
                </a:solidFill>
                <a:latin typeface="Verdana"/>
                <a:cs typeface="Verdana"/>
              </a:rPr>
              <a:t>d'oenotourisme</a:t>
            </a:r>
            <a:r>
              <a:rPr dirty="0" sz="1250" spc="-7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95" b="1">
                <a:solidFill>
                  <a:srgbClr val="FFFFFF"/>
                </a:solidFill>
                <a:latin typeface="Verdana"/>
                <a:cs typeface="Verdana"/>
              </a:rPr>
              <a:t>et </a:t>
            </a:r>
            <a:r>
              <a:rPr dirty="0" sz="1250" spc="-105" b="1">
                <a:solidFill>
                  <a:srgbClr val="FFFFFF"/>
                </a:solidFill>
                <a:latin typeface="Verdana"/>
                <a:cs typeface="Verdana"/>
              </a:rPr>
              <a:t>communication</a:t>
            </a:r>
            <a:endParaRPr sz="1250">
              <a:latin typeface="Verdana"/>
              <a:cs typeface="Verdan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605668" y="7782793"/>
            <a:ext cx="3044190" cy="1148715"/>
            <a:chOff x="1605668" y="7782793"/>
            <a:chExt cx="3044190" cy="1148715"/>
          </a:xfrm>
        </p:grpSpPr>
        <p:sp>
          <p:nvSpPr>
            <p:cNvPr id="19" name="object 19" descr=""/>
            <p:cNvSpPr/>
            <p:nvPr/>
          </p:nvSpPr>
          <p:spPr>
            <a:xfrm>
              <a:off x="1773268" y="8445641"/>
              <a:ext cx="2867025" cy="476250"/>
            </a:xfrm>
            <a:custGeom>
              <a:avLst/>
              <a:gdLst/>
              <a:ahLst/>
              <a:cxnLst/>
              <a:rect l="l" t="t" r="r" b="b"/>
              <a:pathLst>
                <a:path w="2867025" h="476250">
                  <a:moveTo>
                    <a:pt x="0" y="476237"/>
                  </a:moveTo>
                  <a:lnTo>
                    <a:pt x="0" y="0"/>
                  </a:lnTo>
                  <a:lnTo>
                    <a:pt x="2867024" y="0"/>
                  </a:lnTo>
                </a:path>
              </a:pathLst>
            </a:custGeom>
            <a:ln w="19050">
              <a:solidFill>
                <a:srgbClr val="D0BCB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605668" y="7782793"/>
              <a:ext cx="2397760" cy="779145"/>
            </a:xfrm>
            <a:custGeom>
              <a:avLst/>
              <a:gdLst/>
              <a:ahLst/>
              <a:cxnLst/>
              <a:rect l="l" t="t" r="r" b="b"/>
              <a:pathLst>
                <a:path w="2397760" h="779145">
                  <a:moveTo>
                    <a:pt x="2397224" y="778793"/>
                  </a:moveTo>
                  <a:lnTo>
                    <a:pt x="0" y="778793"/>
                  </a:lnTo>
                  <a:lnTo>
                    <a:pt x="0" y="0"/>
                  </a:lnTo>
                  <a:lnTo>
                    <a:pt x="2397224" y="0"/>
                  </a:lnTo>
                  <a:lnTo>
                    <a:pt x="2397224" y="778793"/>
                  </a:lnTo>
                  <a:close/>
                </a:path>
              </a:pathLst>
            </a:custGeom>
            <a:solidFill>
              <a:srgbClr val="D1BCB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137827" y="7915902"/>
            <a:ext cx="1332230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4135" marR="5080" indent="-52069">
              <a:lnSpc>
                <a:spcPct val="114999"/>
              </a:lnSpc>
              <a:spcBef>
                <a:spcPts val="100"/>
              </a:spcBef>
            </a:pPr>
            <a:r>
              <a:rPr dirty="0" sz="1250" spc="-170" b="1">
                <a:solidFill>
                  <a:srgbClr val="FFFFFF"/>
                </a:solidFill>
                <a:latin typeface="Verdana"/>
                <a:cs typeface="Verdana"/>
              </a:rPr>
              <a:t>Employé</a:t>
            </a:r>
            <a:r>
              <a:rPr dirty="0" sz="1250" spc="-8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185" b="1">
                <a:solidFill>
                  <a:srgbClr val="FFFFFF"/>
                </a:solidFill>
                <a:latin typeface="Verdana"/>
                <a:cs typeface="Verdana"/>
              </a:rPr>
              <a:t>caveau</a:t>
            </a:r>
            <a:r>
              <a:rPr dirty="0" sz="1250" spc="-7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135" b="1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1250" spc="-140" b="1">
                <a:solidFill>
                  <a:srgbClr val="FFFFFF"/>
                </a:solidFill>
                <a:latin typeface="Verdana"/>
                <a:cs typeface="Verdana"/>
              </a:rPr>
              <a:t>conditionnement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576606" y="8573214"/>
            <a:ext cx="3078480" cy="11410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00760">
              <a:lnSpc>
                <a:spcPct val="100000"/>
              </a:lnSpc>
              <a:spcBef>
                <a:spcPts val="95"/>
              </a:spcBef>
            </a:pPr>
            <a:r>
              <a:rPr dirty="0" sz="1150" spc="-80">
                <a:latin typeface="Verdana"/>
                <a:cs typeface="Verdana"/>
              </a:rPr>
              <a:t>Raphaël</a:t>
            </a:r>
            <a:r>
              <a:rPr dirty="0" sz="1150" spc="-65">
                <a:latin typeface="Verdana"/>
                <a:cs typeface="Verdana"/>
              </a:rPr>
              <a:t> </a:t>
            </a:r>
            <a:r>
              <a:rPr dirty="0" sz="1150" spc="-10">
                <a:latin typeface="Verdana"/>
                <a:cs typeface="Verdana"/>
              </a:rPr>
              <a:t>CAMPILLO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790"/>
              </a:spcBef>
            </a:pPr>
            <a:endParaRPr sz="115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50">
                <a:latin typeface="Verdana"/>
                <a:cs typeface="Verdana"/>
              </a:rPr>
              <a:t>Participe</a:t>
            </a:r>
            <a:r>
              <a:rPr dirty="0" sz="1450" spc="45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à</a:t>
            </a:r>
            <a:r>
              <a:rPr dirty="0" sz="1450" spc="45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la</a:t>
            </a:r>
            <a:r>
              <a:rPr dirty="0" sz="1450" spc="45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vente</a:t>
            </a:r>
            <a:r>
              <a:rPr dirty="0" sz="1450" spc="45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au</a:t>
            </a:r>
            <a:r>
              <a:rPr dirty="0" sz="1450" spc="450">
                <a:latin typeface="Verdana"/>
                <a:cs typeface="Verdana"/>
              </a:rPr>
              <a:t> </a:t>
            </a:r>
            <a:r>
              <a:rPr dirty="0" sz="1450" spc="-114">
                <a:latin typeface="Verdana"/>
                <a:cs typeface="Verdana"/>
              </a:rPr>
              <a:t>caveau. </a:t>
            </a:r>
            <a:r>
              <a:rPr dirty="0" sz="1450" spc="-80">
                <a:latin typeface="Verdana"/>
                <a:cs typeface="Verdana"/>
              </a:rPr>
              <a:t>Conditionne</a:t>
            </a:r>
            <a:r>
              <a:rPr dirty="0" sz="1450" spc="-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les </a:t>
            </a:r>
            <a:r>
              <a:rPr dirty="0" sz="1450" spc="-25">
                <a:latin typeface="Verdana"/>
                <a:cs typeface="Verdana"/>
              </a:rPr>
              <a:t>vins</a:t>
            </a:r>
            <a:r>
              <a:rPr dirty="0" sz="1450">
                <a:latin typeface="Verdana"/>
                <a:cs typeface="Verdana"/>
              </a:rPr>
              <a:t> et </a:t>
            </a:r>
            <a:r>
              <a:rPr dirty="0" sz="1450" spc="-45">
                <a:latin typeface="Verdana"/>
                <a:cs typeface="Verdana"/>
              </a:rPr>
              <a:t>prépare</a:t>
            </a:r>
            <a:r>
              <a:rPr dirty="0" sz="1450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les </a:t>
            </a:r>
            <a:r>
              <a:rPr dirty="0" sz="1450" spc="-10">
                <a:latin typeface="Verdana"/>
                <a:cs typeface="Verdana"/>
              </a:rPr>
              <a:t>commandes.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3595878" y="2305385"/>
            <a:ext cx="2492375" cy="391160"/>
          </a:xfrm>
          <a:custGeom>
            <a:avLst/>
            <a:gdLst/>
            <a:ahLst/>
            <a:cxnLst/>
            <a:rect l="l" t="t" r="r" b="b"/>
            <a:pathLst>
              <a:path w="2492375" h="391160">
                <a:moveTo>
                  <a:pt x="0" y="0"/>
                </a:moveTo>
                <a:lnTo>
                  <a:pt x="2492130" y="0"/>
                </a:lnTo>
                <a:lnTo>
                  <a:pt x="2492130" y="390966"/>
                </a:lnTo>
                <a:lnTo>
                  <a:pt x="0" y="390966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3605403" y="2351765"/>
            <a:ext cx="2473325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598805">
              <a:lnSpc>
                <a:spcPct val="100000"/>
              </a:lnSpc>
              <a:spcBef>
                <a:spcPts val="95"/>
              </a:spcBef>
            </a:pPr>
            <a:r>
              <a:rPr dirty="0" sz="1150" spc="-80">
                <a:latin typeface="Verdana"/>
                <a:cs typeface="Verdana"/>
              </a:rPr>
              <a:t>Jonathan </a:t>
            </a:r>
            <a:r>
              <a:rPr dirty="0" sz="1150" spc="-10">
                <a:latin typeface="Verdana"/>
                <a:cs typeface="Verdana"/>
              </a:rPr>
              <a:t>SANCHEZ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296233" y="1562933"/>
            <a:ext cx="4296410" cy="107505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algn="just" marL="12700" marR="5080">
              <a:lnSpc>
                <a:spcPts val="1630"/>
              </a:lnSpc>
              <a:spcBef>
                <a:spcPts val="245"/>
              </a:spcBef>
            </a:pPr>
            <a:r>
              <a:rPr dirty="0" sz="1450">
                <a:latin typeface="Verdana"/>
                <a:cs typeface="Verdana"/>
              </a:rPr>
              <a:t>Met</a:t>
            </a:r>
            <a:r>
              <a:rPr dirty="0" sz="1450" spc="22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en</a:t>
            </a:r>
            <a:r>
              <a:rPr dirty="0" sz="1450" spc="22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œuvre</a:t>
            </a:r>
            <a:r>
              <a:rPr dirty="0" sz="1450" spc="22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la</a:t>
            </a:r>
            <a:r>
              <a:rPr dirty="0" sz="1450" spc="220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politique,</a:t>
            </a:r>
            <a:r>
              <a:rPr dirty="0" sz="1450" spc="22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les</a:t>
            </a:r>
            <a:r>
              <a:rPr dirty="0" sz="1450" spc="220">
                <a:latin typeface="Verdana"/>
                <a:cs typeface="Verdana"/>
              </a:rPr>
              <a:t> </a:t>
            </a:r>
            <a:r>
              <a:rPr dirty="0" sz="1450" spc="-20">
                <a:latin typeface="Verdana"/>
                <a:cs typeface="Verdana"/>
              </a:rPr>
              <a:t>objectifs</a:t>
            </a:r>
            <a:r>
              <a:rPr dirty="0" sz="1450" spc="22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et</a:t>
            </a:r>
            <a:r>
              <a:rPr dirty="0" sz="1450" spc="225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la </a:t>
            </a:r>
            <a:r>
              <a:rPr dirty="0" sz="1450" spc="-100">
                <a:latin typeface="Verdana"/>
                <a:cs typeface="Verdana"/>
              </a:rPr>
              <a:t>stratégie</a:t>
            </a:r>
            <a:r>
              <a:rPr dirty="0" sz="1450" spc="-30">
                <a:latin typeface="Verdana"/>
                <a:cs typeface="Verdana"/>
              </a:rPr>
              <a:t> </a:t>
            </a:r>
            <a:r>
              <a:rPr dirty="0" sz="1450" spc="-195">
                <a:latin typeface="Verdana"/>
                <a:cs typeface="Verdana"/>
              </a:rPr>
              <a:t>et</a:t>
            </a:r>
            <a:r>
              <a:rPr dirty="0" sz="1450" spc="65">
                <a:latin typeface="Verdana"/>
                <a:cs typeface="Verdana"/>
              </a:rPr>
              <a:t> </a:t>
            </a:r>
            <a:r>
              <a:rPr dirty="0" sz="1450" spc="-90">
                <a:latin typeface="Verdana"/>
                <a:cs typeface="Verdana"/>
              </a:rPr>
              <a:t>assure</a:t>
            </a:r>
            <a:r>
              <a:rPr dirty="0" sz="1450" spc="-35">
                <a:latin typeface="Verdana"/>
                <a:cs typeface="Verdana"/>
              </a:rPr>
              <a:t> </a:t>
            </a:r>
            <a:r>
              <a:rPr dirty="0" sz="1450" spc="-90">
                <a:latin typeface="Verdana"/>
                <a:cs typeface="Verdana"/>
              </a:rPr>
              <a:t>la</a:t>
            </a:r>
            <a:r>
              <a:rPr dirty="0" sz="1450">
                <a:latin typeface="Verdana"/>
                <a:cs typeface="Verdana"/>
              </a:rPr>
              <a:t> </a:t>
            </a:r>
            <a:r>
              <a:rPr dirty="0" sz="1450" spc="-105">
                <a:latin typeface="Verdana"/>
                <a:cs typeface="Verdana"/>
              </a:rPr>
              <a:t>pérennité</a:t>
            </a:r>
            <a:r>
              <a:rPr dirty="0" sz="1450" spc="20">
                <a:latin typeface="Verdana"/>
                <a:cs typeface="Verdana"/>
              </a:rPr>
              <a:t> </a:t>
            </a:r>
            <a:r>
              <a:rPr dirty="0" sz="1450" spc="-215">
                <a:latin typeface="Verdana"/>
                <a:cs typeface="Verdana"/>
              </a:rPr>
              <a:t>de</a:t>
            </a:r>
            <a:r>
              <a:rPr dirty="0" sz="1450" spc="90">
                <a:latin typeface="Verdana"/>
                <a:cs typeface="Verdana"/>
              </a:rPr>
              <a:t> </a:t>
            </a:r>
            <a:r>
              <a:rPr dirty="0" sz="1450" spc="-70">
                <a:latin typeface="Verdana"/>
                <a:cs typeface="Verdana"/>
              </a:rPr>
              <a:t>l’entreprise</a:t>
            </a:r>
            <a:r>
              <a:rPr dirty="0" sz="1450" spc="15">
                <a:latin typeface="Verdana"/>
                <a:cs typeface="Verdana"/>
              </a:rPr>
              <a:t> </a:t>
            </a:r>
            <a:r>
              <a:rPr dirty="0" sz="1450" spc="-30">
                <a:latin typeface="Verdana"/>
                <a:cs typeface="Verdana"/>
              </a:rPr>
              <a:t>dans </a:t>
            </a:r>
            <a:r>
              <a:rPr dirty="0" sz="1450" spc="-20">
                <a:latin typeface="Verdana"/>
                <a:cs typeface="Verdana"/>
              </a:rPr>
              <a:t>l’intérêt</a:t>
            </a:r>
            <a:r>
              <a:rPr dirty="0" sz="1450" spc="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des</a:t>
            </a:r>
            <a:r>
              <a:rPr dirty="0" sz="1450" spc="5">
                <a:latin typeface="Verdana"/>
                <a:cs typeface="Verdana"/>
              </a:rPr>
              <a:t> </a:t>
            </a:r>
            <a:r>
              <a:rPr dirty="0" sz="1450" spc="-20">
                <a:latin typeface="Verdana"/>
                <a:cs typeface="Verdana"/>
              </a:rPr>
              <a:t>associés</a:t>
            </a:r>
            <a:r>
              <a:rPr dirty="0" sz="1450" spc="1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et</a:t>
            </a:r>
            <a:r>
              <a:rPr dirty="0" sz="1450" spc="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des</a:t>
            </a:r>
            <a:r>
              <a:rPr dirty="0" sz="1450" spc="10">
                <a:latin typeface="Verdana"/>
                <a:cs typeface="Verdana"/>
              </a:rPr>
              <a:t> </a:t>
            </a:r>
            <a:r>
              <a:rPr dirty="0" sz="1450" spc="-20">
                <a:latin typeface="Verdana"/>
                <a:cs typeface="Verdana"/>
              </a:rPr>
              <a:t>salariés.</a:t>
            </a:r>
            <a:r>
              <a:rPr dirty="0" sz="1450" spc="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Assure</a:t>
            </a:r>
            <a:r>
              <a:rPr dirty="0" sz="1450" spc="5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la </a:t>
            </a:r>
            <a:r>
              <a:rPr dirty="0" sz="1450" spc="-100">
                <a:latin typeface="Verdana"/>
                <a:cs typeface="Verdana"/>
              </a:rPr>
              <a:t>bonne</a:t>
            </a:r>
            <a:r>
              <a:rPr dirty="0" sz="1450" spc="-30">
                <a:latin typeface="Verdana"/>
                <a:cs typeface="Verdana"/>
              </a:rPr>
              <a:t> </a:t>
            </a:r>
            <a:r>
              <a:rPr dirty="0" sz="1450" spc="-80">
                <a:latin typeface="Verdana"/>
                <a:cs typeface="Verdana"/>
              </a:rPr>
              <a:t>marche</a:t>
            </a:r>
            <a:r>
              <a:rPr dirty="0" sz="1450" spc="-50">
                <a:latin typeface="Verdana"/>
                <a:cs typeface="Verdana"/>
              </a:rPr>
              <a:t> de</a:t>
            </a:r>
            <a:r>
              <a:rPr dirty="0" sz="1450" spc="-65">
                <a:latin typeface="Verdana"/>
                <a:cs typeface="Verdana"/>
              </a:rPr>
              <a:t> </a:t>
            </a:r>
            <a:r>
              <a:rPr dirty="0" sz="1450" spc="-50">
                <a:latin typeface="Verdana"/>
                <a:cs typeface="Verdana"/>
              </a:rPr>
              <a:t>celle-</a:t>
            </a:r>
            <a:r>
              <a:rPr dirty="0" sz="1450" spc="-35">
                <a:latin typeface="Verdana"/>
                <a:cs typeface="Verdana"/>
              </a:rPr>
              <a:t>ci.</a:t>
            </a:r>
            <a:r>
              <a:rPr dirty="0" sz="1450" spc="-50">
                <a:latin typeface="Verdana"/>
                <a:cs typeface="Verdana"/>
              </a:rPr>
              <a:t> Participe</a:t>
            </a:r>
            <a:r>
              <a:rPr dirty="0" sz="1450" spc="-4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à</a:t>
            </a:r>
            <a:r>
              <a:rPr dirty="0" sz="1450" spc="-50">
                <a:latin typeface="Verdana"/>
                <a:cs typeface="Verdana"/>
              </a:rPr>
              <a:t> </a:t>
            </a:r>
            <a:r>
              <a:rPr dirty="0" sz="1450" spc="-55">
                <a:latin typeface="Verdana"/>
                <a:cs typeface="Verdana"/>
              </a:rPr>
              <a:t>l’élaboration </a:t>
            </a:r>
            <a:r>
              <a:rPr dirty="0" sz="1450" spc="-114">
                <a:latin typeface="Verdana"/>
                <a:cs typeface="Verdana"/>
              </a:rPr>
              <a:t>de </a:t>
            </a:r>
            <a:r>
              <a:rPr dirty="0" sz="1450" spc="-55">
                <a:latin typeface="Verdana"/>
                <a:cs typeface="Verdana"/>
              </a:rPr>
              <a:t>la</a:t>
            </a:r>
            <a:r>
              <a:rPr dirty="0" sz="1450" spc="-110">
                <a:latin typeface="Verdana"/>
                <a:cs typeface="Verdana"/>
              </a:rPr>
              <a:t> </a:t>
            </a:r>
            <a:r>
              <a:rPr dirty="0" sz="1450" spc="-90">
                <a:latin typeface="Verdana"/>
                <a:cs typeface="Verdana"/>
              </a:rPr>
              <a:t>politique</a:t>
            </a:r>
            <a:r>
              <a:rPr dirty="0" sz="1450" spc="-11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générale.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2324880" y="2391815"/>
            <a:ext cx="8255000" cy="3326765"/>
            <a:chOff x="2324880" y="2391815"/>
            <a:chExt cx="8255000" cy="3326765"/>
          </a:xfrm>
        </p:grpSpPr>
        <p:sp>
          <p:nvSpPr>
            <p:cNvPr id="27" name="object 27" descr=""/>
            <p:cNvSpPr/>
            <p:nvPr/>
          </p:nvSpPr>
          <p:spPr>
            <a:xfrm>
              <a:off x="3183018" y="4274088"/>
              <a:ext cx="0" cy="356870"/>
            </a:xfrm>
            <a:custGeom>
              <a:avLst/>
              <a:gdLst/>
              <a:ahLst/>
              <a:cxnLst/>
              <a:rect l="l" t="t" r="r" b="b"/>
              <a:pathLst>
                <a:path w="0" h="356870">
                  <a:moveTo>
                    <a:pt x="0" y="0"/>
                  </a:moveTo>
                  <a:lnTo>
                    <a:pt x="0" y="35658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450937" y="2396578"/>
              <a:ext cx="0" cy="469265"/>
            </a:xfrm>
            <a:custGeom>
              <a:avLst/>
              <a:gdLst/>
              <a:ahLst/>
              <a:cxnLst/>
              <a:rect l="l" t="t" r="r" b="b"/>
              <a:pathLst>
                <a:path w="0" h="469264">
                  <a:moveTo>
                    <a:pt x="0" y="0"/>
                  </a:moveTo>
                  <a:lnTo>
                    <a:pt x="0" y="469227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329643" y="2882095"/>
              <a:ext cx="8245475" cy="0"/>
            </a:xfrm>
            <a:custGeom>
              <a:avLst/>
              <a:gdLst/>
              <a:ahLst/>
              <a:cxnLst/>
              <a:rect l="l" t="t" r="r" b="b"/>
              <a:pathLst>
                <a:path w="8245475" h="0">
                  <a:moveTo>
                    <a:pt x="824508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975752" y="4623686"/>
              <a:ext cx="2925445" cy="0"/>
            </a:xfrm>
            <a:custGeom>
              <a:avLst/>
              <a:gdLst/>
              <a:ahLst/>
              <a:cxnLst/>
              <a:rect l="l" t="t" r="r" b="b"/>
              <a:pathLst>
                <a:path w="2925445" h="0">
                  <a:moveTo>
                    <a:pt x="2925022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5893940" y="4630917"/>
              <a:ext cx="0" cy="244475"/>
            </a:xfrm>
            <a:custGeom>
              <a:avLst/>
              <a:gdLst/>
              <a:ahLst/>
              <a:cxnLst/>
              <a:rect l="l" t="t" r="r" b="b"/>
              <a:pathLst>
                <a:path w="0" h="244475">
                  <a:moveTo>
                    <a:pt x="0" y="0"/>
                  </a:moveTo>
                  <a:lnTo>
                    <a:pt x="0" y="24419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975809" y="4616835"/>
              <a:ext cx="0" cy="244475"/>
            </a:xfrm>
            <a:custGeom>
              <a:avLst/>
              <a:gdLst/>
              <a:ahLst/>
              <a:cxnLst/>
              <a:rect l="l" t="t" r="r" b="b"/>
              <a:pathLst>
                <a:path w="0" h="244475">
                  <a:moveTo>
                    <a:pt x="0" y="0"/>
                  </a:moveTo>
                  <a:lnTo>
                    <a:pt x="0" y="244191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719425" y="5208574"/>
              <a:ext cx="2492375" cy="500380"/>
            </a:xfrm>
            <a:custGeom>
              <a:avLst/>
              <a:gdLst/>
              <a:ahLst/>
              <a:cxnLst/>
              <a:rect l="l" t="t" r="r" b="b"/>
              <a:pathLst>
                <a:path w="2492375" h="500379">
                  <a:moveTo>
                    <a:pt x="0" y="0"/>
                  </a:moveTo>
                  <a:lnTo>
                    <a:pt x="2491854" y="0"/>
                  </a:lnTo>
                  <a:lnTo>
                    <a:pt x="2491854" y="500359"/>
                  </a:lnTo>
                  <a:lnTo>
                    <a:pt x="0" y="50035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739CB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4781133" y="3396500"/>
            <a:ext cx="261366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5934" algn="l"/>
                <a:tab pos="871855" algn="l"/>
                <a:tab pos="1565910" algn="l"/>
                <a:tab pos="1892300" algn="l"/>
              </a:tabLst>
            </a:pPr>
            <a:r>
              <a:rPr dirty="0" sz="1450" spc="-25">
                <a:latin typeface="Verdana"/>
                <a:cs typeface="Verdana"/>
              </a:rPr>
              <a:t>Met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5">
                <a:latin typeface="Verdana"/>
                <a:cs typeface="Verdana"/>
              </a:rPr>
              <a:t>en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0">
                <a:latin typeface="Verdana"/>
                <a:cs typeface="Verdana"/>
              </a:rPr>
              <a:t>œuvre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5">
                <a:latin typeface="Verdana"/>
                <a:cs typeface="Verdana"/>
              </a:rPr>
              <a:t>la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75">
                <a:latin typeface="Verdana"/>
                <a:cs typeface="Verdana"/>
              </a:rPr>
              <a:t>politique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781133" y="3603637"/>
            <a:ext cx="261366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0155" algn="l"/>
                <a:tab pos="1668145" algn="l"/>
                <a:tab pos="2067560" algn="l"/>
              </a:tabLst>
            </a:pPr>
            <a:r>
              <a:rPr dirty="0" sz="1450" spc="-10">
                <a:latin typeface="Verdana"/>
                <a:cs typeface="Verdana"/>
              </a:rPr>
              <a:t>commerciale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5">
                <a:latin typeface="Verdana"/>
                <a:cs typeface="Verdana"/>
              </a:rPr>
              <a:t>sur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5">
                <a:latin typeface="Verdana"/>
                <a:cs typeface="Verdana"/>
              </a:rPr>
              <a:t>les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105">
                <a:latin typeface="Verdana"/>
                <a:cs typeface="Verdana"/>
              </a:rPr>
              <a:t>ventes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781133" y="3810773"/>
            <a:ext cx="2613660" cy="45402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>
              <a:lnSpc>
                <a:spcPts val="1630"/>
              </a:lnSpc>
              <a:spcBef>
                <a:spcPts val="245"/>
              </a:spcBef>
            </a:pPr>
            <a:r>
              <a:rPr dirty="0" sz="1450" spc="-50">
                <a:latin typeface="Verdana"/>
                <a:cs typeface="Verdana"/>
              </a:rPr>
              <a:t>hors</a:t>
            </a:r>
            <a:r>
              <a:rPr dirty="0" sz="1450" spc="-60">
                <a:latin typeface="Verdana"/>
                <a:cs typeface="Verdana"/>
              </a:rPr>
              <a:t> </a:t>
            </a:r>
            <a:r>
              <a:rPr dirty="0" sz="1450" spc="-100">
                <a:latin typeface="Verdana"/>
                <a:cs typeface="Verdana"/>
              </a:rPr>
              <a:t>négoce.</a:t>
            </a:r>
            <a:r>
              <a:rPr dirty="0" sz="1450" spc="-30">
                <a:latin typeface="Verdana"/>
                <a:cs typeface="Verdana"/>
              </a:rPr>
              <a:t> </a:t>
            </a:r>
            <a:r>
              <a:rPr dirty="0" sz="1450" spc="-80">
                <a:latin typeface="Verdana"/>
                <a:cs typeface="Verdana"/>
              </a:rPr>
              <a:t>Suit</a:t>
            </a:r>
            <a:r>
              <a:rPr dirty="0" sz="1450" spc="-40">
                <a:latin typeface="Verdana"/>
                <a:cs typeface="Verdana"/>
              </a:rPr>
              <a:t> </a:t>
            </a:r>
            <a:r>
              <a:rPr dirty="0" sz="1450" spc="-45">
                <a:latin typeface="Verdana"/>
                <a:cs typeface="Verdana"/>
              </a:rPr>
              <a:t>et </a:t>
            </a:r>
            <a:r>
              <a:rPr dirty="0" sz="1450" spc="-100">
                <a:latin typeface="Verdana"/>
                <a:cs typeface="Verdana"/>
              </a:rPr>
              <a:t>développe </a:t>
            </a:r>
            <a:r>
              <a:rPr dirty="0" sz="1450" spc="-55">
                <a:latin typeface="Verdana"/>
                <a:cs typeface="Verdana"/>
              </a:rPr>
              <a:t>la</a:t>
            </a:r>
            <a:r>
              <a:rPr dirty="0" sz="1450" spc="-120">
                <a:latin typeface="Verdana"/>
                <a:cs typeface="Verdana"/>
              </a:rPr>
              <a:t> </a:t>
            </a:r>
            <a:r>
              <a:rPr dirty="0" sz="1450" spc="-90">
                <a:latin typeface="Verdana"/>
                <a:cs typeface="Verdana"/>
              </a:rPr>
              <a:t>stratégie</a:t>
            </a:r>
            <a:r>
              <a:rPr dirty="0" sz="1450" spc="-120">
                <a:latin typeface="Verdana"/>
                <a:cs typeface="Verdana"/>
              </a:rPr>
              <a:t> </a:t>
            </a:r>
            <a:r>
              <a:rPr dirty="0" sz="1450" spc="-114">
                <a:latin typeface="Verdana"/>
                <a:cs typeface="Verdana"/>
              </a:rPr>
              <a:t>de</a:t>
            </a:r>
            <a:r>
              <a:rPr dirty="0" sz="1450" spc="-120">
                <a:latin typeface="Verdana"/>
                <a:cs typeface="Verdana"/>
              </a:rPr>
              <a:t> </a:t>
            </a:r>
            <a:r>
              <a:rPr dirty="0" sz="1450" spc="-60">
                <a:latin typeface="Verdana"/>
                <a:cs typeface="Verdana"/>
              </a:rPr>
              <a:t>communication.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1780450" y="6388937"/>
            <a:ext cx="2670810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50" spc="-65">
                <a:latin typeface="Verdana"/>
                <a:cs typeface="Verdana"/>
              </a:rPr>
              <a:t>S’assure</a:t>
            </a:r>
            <a:r>
              <a:rPr dirty="0" sz="1450" spc="-55">
                <a:latin typeface="Verdana"/>
                <a:cs typeface="Verdana"/>
              </a:rPr>
              <a:t> </a:t>
            </a:r>
            <a:r>
              <a:rPr dirty="0" sz="1450" spc="-90">
                <a:latin typeface="Verdana"/>
                <a:cs typeface="Verdana"/>
              </a:rPr>
              <a:t>du</a:t>
            </a:r>
            <a:r>
              <a:rPr dirty="0" sz="1450" spc="-40">
                <a:latin typeface="Verdana"/>
                <a:cs typeface="Verdana"/>
              </a:rPr>
              <a:t> </a:t>
            </a:r>
            <a:r>
              <a:rPr dirty="0" sz="1450" spc="-95">
                <a:latin typeface="Verdana"/>
                <a:cs typeface="Verdana"/>
              </a:rPr>
              <a:t>conditionnement</a:t>
            </a:r>
            <a:r>
              <a:rPr dirty="0" sz="1450" spc="-35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et </a:t>
            </a:r>
            <a:r>
              <a:rPr dirty="0" sz="1450">
                <a:latin typeface="Verdana"/>
                <a:cs typeface="Verdana"/>
              </a:rPr>
              <a:t>de</a:t>
            </a:r>
            <a:r>
              <a:rPr dirty="0" sz="1450" spc="265">
                <a:latin typeface="Verdana"/>
                <a:cs typeface="Verdana"/>
              </a:rPr>
              <a:t>   </a:t>
            </a:r>
            <a:r>
              <a:rPr dirty="0" sz="1450">
                <a:latin typeface="Verdana"/>
                <a:cs typeface="Verdana"/>
              </a:rPr>
              <a:t>la</a:t>
            </a:r>
            <a:r>
              <a:rPr dirty="0" sz="1450" spc="265">
                <a:latin typeface="Verdana"/>
                <a:cs typeface="Verdana"/>
              </a:rPr>
              <a:t>   </a:t>
            </a:r>
            <a:r>
              <a:rPr dirty="0" sz="1450">
                <a:latin typeface="Verdana"/>
                <a:cs typeface="Verdana"/>
              </a:rPr>
              <a:t>préparation</a:t>
            </a:r>
            <a:r>
              <a:rPr dirty="0" sz="1450" spc="265">
                <a:latin typeface="Verdana"/>
                <a:cs typeface="Verdana"/>
              </a:rPr>
              <a:t>   </a:t>
            </a:r>
            <a:r>
              <a:rPr dirty="0" sz="1450" spc="-70">
                <a:latin typeface="Verdana"/>
                <a:cs typeface="Verdana"/>
              </a:rPr>
              <a:t>des </a:t>
            </a:r>
            <a:r>
              <a:rPr dirty="0" sz="1450">
                <a:latin typeface="Verdana"/>
                <a:cs typeface="Verdana"/>
              </a:rPr>
              <a:t>commandes.</a:t>
            </a:r>
            <a:r>
              <a:rPr dirty="0" sz="1450" spc="204">
                <a:latin typeface="Verdana"/>
                <a:cs typeface="Verdana"/>
              </a:rPr>
              <a:t>  </a:t>
            </a:r>
            <a:r>
              <a:rPr dirty="0" sz="1450">
                <a:latin typeface="Verdana"/>
                <a:cs typeface="Verdana"/>
              </a:rPr>
              <a:t>Participe</a:t>
            </a:r>
            <a:r>
              <a:rPr dirty="0" sz="1450" spc="210">
                <a:latin typeface="Verdana"/>
                <a:cs typeface="Verdana"/>
              </a:rPr>
              <a:t>  </a:t>
            </a:r>
            <a:r>
              <a:rPr dirty="0" sz="1450" spc="-100">
                <a:latin typeface="Verdana"/>
                <a:cs typeface="Verdana"/>
              </a:rPr>
              <a:t>aux inventaires.</a:t>
            </a:r>
            <a:r>
              <a:rPr dirty="0" sz="1450" spc="-114">
                <a:latin typeface="Verdana"/>
                <a:cs typeface="Verdana"/>
              </a:rPr>
              <a:t> </a:t>
            </a:r>
            <a:r>
              <a:rPr dirty="0" sz="1450" spc="-110">
                <a:latin typeface="Verdana"/>
                <a:cs typeface="Verdana"/>
              </a:rPr>
              <a:t>Gère</a:t>
            </a:r>
            <a:r>
              <a:rPr dirty="0" sz="1450" spc="-114">
                <a:latin typeface="Verdana"/>
                <a:cs typeface="Verdana"/>
              </a:rPr>
              <a:t> </a:t>
            </a:r>
            <a:r>
              <a:rPr dirty="0" sz="1450" spc="-45">
                <a:latin typeface="Verdana"/>
                <a:cs typeface="Verdana"/>
              </a:rPr>
              <a:t>le</a:t>
            </a:r>
            <a:r>
              <a:rPr dirty="0" sz="1450" spc="-114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caveau.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38" name="object 38" descr=""/>
          <p:cNvSpPr txBox="1"/>
          <p:nvPr/>
        </p:nvSpPr>
        <p:spPr>
          <a:xfrm>
            <a:off x="4724318" y="6042871"/>
            <a:ext cx="2670810" cy="8915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 sz="1150" spc="-65">
                <a:latin typeface="Verdana"/>
                <a:cs typeface="Verdana"/>
              </a:rPr>
              <a:t>Léa</a:t>
            </a:r>
            <a:r>
              <a:rPr dirty="0" sz="1150" spc="-95">
                <a:latin typeface="Verdana"/>
                <a:cs typeface="Verdana"/>
              </a:rPr>
              <a:t> </a:t>
            </a:r>
            <a:r>
              <a:rPr dirty="0" sz="1150" spc="-20">
                <a:latin typeface="Verdana"/>
                <a:cs typeface="Verdana"/>
              </a:rPr>
              <a:t>BARON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0"/>
              </a:spcBef>
            </a:pPr>
            <a:endParaRPr sz="1150">
              <a:latin typeface="Verdana"/>
              <a:cs typeface="Verdana"/>
            </a:endParaRPr>
          </a:p>
          <a:p>
            <a:pPr algn="ctr" marL="12700" marR="5080">
              <a:lnSpc>
                <a:spcPct val="100000"/>
              </a:lnSpc>
              <a:tabLst>
                <a:tab pos="564515" algn="l"/>
                <a:tab pos="1008380" algn="l"/>
                <a:tab pos="1691005" algn="l"/>
                <a:tab pos="2178050" algn="l"/>
              </a:tabLst>
            </a:pPr>
            <a:r>
              <a:rPr dirty="0" sz="1450" spc="-25">
                <a:latin typeface="Verdana"/>
                <a:cs typeface="Verdana"/>
              </a:rPr>
              <a:t>Met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5">
                <a:latin typeface="Verdana"/>
                <a:cs typeface="Verdana"/>
              </a:rPr>
              <a:t>en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0">
                <a:latin typeface="Verdana"/>
                <a:cs typeface="Verdana"/>
              </a:rPr>
              <a:t>place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5">
                <a:latin typeface="Verdana"/>
                <a:cs typeface="Verdana"/>
              </a:rPr>
              <a:t>les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75">
                <a:latin typeface="Verdana"/>
                <a:cs typeface="Verdana"/>
              </a:rPr>
              <a:t>offres </a:t>
            </a:r>
            <a:r>
              <a:rPr dirty="0" sz="1450" spc="-90">
                <a:latin typeface="Verdana"/>
                <a:cs typeface="Verdana"/>
              </a:rPr>
              <a:t>oenotouristiques</a:t>
            </a:r>
            <a:r>
              <a:rPr dirty="0" sz="1450" spc="-15">
                <a:latin typeface="Verdana"/>
                <a:cs typeface="Verdana"/>
              </a:rPr>
              <a:t> </a:t>
            </a:r>
            <a:r>
              <a:rPr dirty="0" sz="1450" spc="-105">
                <a:latin typeface="Verdana"/>
                <a:cs typeface="Verdana"/>
              </a:rPr>
              <a:t>et</a:t>
            </a:r>
            <a:r>
              <a:rPr dirty="0" sz="1450" spc="-10">
                <a:latin typeface="Verdana"/>
                <a:cs typeface="Verdana"/>
              </a:rPr>
              <a:t> </a:t>
            </a:r>
            <a:r>
              <a:rPr dirty="0" sz="1450" spc="-100">
                <a:latin typeface="Verdana"/>
                <a:cs typeface="Verdana"/>
              </a:rPr>
              <a:t>événements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4724318" y="6908522"/>
            <a:ext cx="267081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Verdana"/>
                <a:cs typeface="Verdana"/>
              </a:rPr>
              <a:t>afin</a:t>
            </a:r>
            <a:r>
              <a:rPr dirty="0" sz="1450" spc="1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de</a:t>
            </a:r>
            <a:r>
              <a:rPr dirty="0" sz="1450" spc="15">
                <a:latin typeface="Verdana"/>
                <a:cs typeface="Verdana"/>
              </a:rPr>
              <a:t> </a:t>
            </a:r>
            <a:r>
              <a:rPr dirty="0" sz="1450" spc="-85">
                <a:latin typeface="Verdana"/>
                <a:cs typeface="Verdana"/>
              </a:rPr>
              <a:t>promouvoir</a:t>
            </a:r>
            <a:r>
              <a:rPr dirty="0" sz="1450" spc="1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les</a:t>
            </a:r>
            <a:r>
              <a:rPr dirty="0" sz="1450" spc="15">
                <a:latin typeface="Verdana"/>
                <a:cs typeface="Verdana"/>
              </a:rPr>
              <a:t> </a:t>
            </a:r>
            <a:r>
              <a:rPr dirty="0" sz="1450" spc="-100">
                <a:latin typeface="Verdana"/>
                <a:cs typeface="Verdana"/>
              </a:rPr>
              <a:t>ventes. </a:t>
            </a:r>
            <a:r>
              <a:rPr dirty="0" sz="1450" spc="-40">
                <a:latin typeface="Verdana"/>
                <a:cs typeface="Verdana"/>
              </a:rPr>
              <a:t>Participe</a:t>
            </a:r>
            <a:r>
              <a:rPr dirty="0" sz="1450" spc="-3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à</a:t>
            </a:r>
            <a:r>
              <a:rPr dirty="0" sz="1450" spc="-3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la</a:t>
            </a:r>
            <a:r>
              <a:rPr dirty="0" sz="1450" spc="-30">
                <a:latin typeface="Verdana"/>
                <a:cs typeface="Verdana"/>
              </a:rPr>
              <a:t> </a:t>
            </a:r>
            <a:r>
              <a:rPr dirty="0" sz="1450" spc="-95">
                <a:latin typeface="Verdana"/>
                <a:cs typeface="Verdana"/>
              </a:rPr>
              <a:t>vente</a:t>
            </a:r>
            <a:r>
              <a:rPr dirty="0" sz="1450" spc="-3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au</a:t>
            </a:r>
            <a:r>
              <a:rPr dirty="0" sz="1450" spc="-30">
                <a:latin typeface="Verdana"/>
                <a:cs typeface="Verdana"/>
              </a:rPr>
              <a:t> </a:t>
            </a:r>
            <a:r>
              <a:rPr dirty="0" sz="1450" spc="-110">
                <a:latin typeface="Verdana"/>
                <a:cs typeface="Verdana"/>
              </a:rPr>
              <a:t>caveau. </a:t>
            </a:r>
            <a:r>
              <a:rPr dirty="0" sz="1450" spc="-90">
                <a:latin typeface="Verdana"/>
                <a:cs typeface="Verdana"/>
              </a:rPr>
              <a:t>Diffuse</a:t>
            </a:r>
            <a:r>
              <a:rPr dirty="0" sz="1450" spc="-114">
                <a:latin typeface="Verdana"/>
                <a:cs typeface="Verdana"/>
              </a:rPr>
              <a:t> </a:t>
            </a:r>
            <a:r>
              <a:rPr dirty="0" sz="1450" spc="-80">
                <a:latin typeface="Verdana"/>
                <a:cs typeface="Verdana"/>
              </a:rPr>
              <a:t>l'image</a:t>
            </a:r>
            <a:r>
              <a:rPr dirty="0" sz="1450" spc="-110">
                <a:latin typeface="Verdana"/>
                <a:cs typeface="Verdana"/>
              </a:rPr>
              <a:t> </a:t>
            </a:r>
            <a:r>
              <a:rPr dirty="0" sz="1450" spc="-114">
                <a:latin typeface="Verdana"/>
                <a:cs typeface="Verdana"/>
              </a:rPr>
              <a:t>de </a:t>
            </a:r>
            <a:r>
              <a:rPr dirty="0" sz="1450" spc="-10">
                <a:latin typeface="Verdana"/>
                <a:cs typeface="Verdana"/>
              </a:rPr>
              <a:t>l'entreprise.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2945274" y="7362138"/>
            <a:ext cx="0" cy="421005"/>
          </a:xfrm>
          <a:custGeom>
            <a:avLst/>
            <a:gdLst/>
            <a:ahLst/>
            <a:cxnLst/>
            <a:rect l="l" t="t" r="r" b="b"/>
            <a:pathLst>
              <a:path w="0" h="421004">
                <a:moveTo>
                  <a:pt x="0" y="0"/>
                </a:moveTo>
                <a:lnTo>
                  <a:pt x="0" y="420693"/>
                </a:lnTo>
              </a:path>
            </a:pathLst>
          </a:custGeom>
          <a:ln w="9525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8317841" y="5345702"/>
            <a:ext cx="1295400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75">
                <a:latin typeface="Verdana"/>
                <a:cs typeface="Verdana"/>
              </a:rPr>
              <a:t>Guillaume</a:t>
            </a:r>
            <a:r>
              <a:rPr dirty="0" sz="1150" spc="-70">
                <a:latin typeface="Verdana"/>
                <a:cs typeface="Verdana"/>
              </a:rPr>
              <a:t> </a:t>
            </a:r>
            <a:r>
              <a:rPr dirty="0" sz="1150" spc="-55">
                <a:latin typeface="Verdana"/>
                <a:cs typeface="Verdana"/>
              </a:rPr>
              <a:t>DUFOUR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7653528" y="4195564"/>
            <a:ext cx="2367280" cy="1087755"/>
            <a:chOff x="7653528" y="4195564"/>
            <a:chExt cx="2367280" cy="1087755"/>
          </a:xfrm>
        </p:grpSpPr>
        <p:sp>
          <p:nvSpPr>
            <p:cNvPr id="43" name="object 43" descr=""/>
            <p:cNvSpPr/>
            <p:nvPr/>
          </p:nvSpPr>
          <p:spPr>
            <a:xfrm>
              <a:off x="8668382" y="4200326"/>
              <a:ext cx="0" cy="304165"/>
            </a:xfrm>
            <a:custGeom>
              <a:avLst/>
              <a:gdLst/>
              <a:ahLst/>
              <a:cxnLst/>
              <a:rect l="l" t="t" r="r" b="b"/>
              <a:pathLst>
                <a:path w="0" h="304164">
                  <a:moveTo>
                    <a:pt x="0" y="0"/>
                  </a:moveTo>
                  <a:lnTo>
                    <a:pt x="0" y="303733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7653528" y="4504059"/>
              <a:ext cx="2367280" cy="779145"/>
            </a:xfrm>
            <a:custGeom>
              <a:avLst/>
              <a:gdLst/>
              <a:ahLst/>
              <a:cxnLst/>
              <a:rect l="l" t="t" r="r" b="b"/>
              <a:pathLst>
                <a:path w="2367279" h="779145">
                  <a:moveTo>
                    <a:pt x="2366802" y="778793"/>
                  </a:moveTo>
                  <a:lnTo>
                    <a:pt x="0" y="778793"/>
                  </a:lnTo>
                  <a:lnTo>
                    <a:pt x="0" y="0"/>
                  </a:lnTo>
                  <a:lnTo>
                    <a:pt x="2366802" y="0"/>
                  </a:lnTo>
                  <a:lnTo>
                    <a:pt x="2366802" y="778793"/>
                  </a:lnTo>
                  <a:close/>
                </a:path>
              </a:pathLst>
            </a:custGeom>
            <a:solidFill>
              <a:srgbClr val="6F9AB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8436760" y="4771966"/>
            <a:ext cx="800100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150" b="1">
                <a:solidFill>
                  <a:srgbClr val="FFFFFF"/>
                </a:solidFill>
                <a:latin typeface="Verdana"/>
                <a:cs typeface="Verdana"/>
              </a:rPr>
              <a:t>Comptable</a:t>
            </a:r>
            <a:endParaRPr sz="1250">
              <a:latin typeface="Verdana"/>
              <a:cs typeface="Verdana"/>
            </a:endParaRPr>
          </a:p>
        </p:txBody>
      </p:sp>
      <p:grpSp>
        <p:nvGrpSpPr>
          <p:cNvPr id="46" name="object 46" descr=""/>
          <p:cNvGrpSpPr/>
          <p:nvPr/>
        </p:nvGrpSpPr>
        <p:grpSpPr>
          <a:xfrm>
            <a:off x="10461802" y="4195705"/>
            <a:ext cx="2775585" cy="1523365"/>
            <a:chOff x="10461802" y="4195705"/>
            <a:chExt cx="2775585" cy="1523365"/>
          </a:xfrm>
        </p:grpSpPr>
        <p:sp>
          <p:nvSpPr>
            <p:cNvPr id="47" name="object 47" descr=""/>
            <p:cNvSpPr/>
            <p:nvPr/>
          </p:nvSpPr>
          <p:spPr>
            <a:xfrm>
              <a:off x="10735573" y="5208574"/>
              <a:ext cx="2492375" cy="500380"/>
            </a:xfrm>
            <a:custGeom>
              <a:avLst/>
              <a:gdLst/>
              <a:ahLst/>
              <a:cxnLst/>
              <a:rect l="l" t="t" r="r" b="b"/>
              <a:pathLst>
                <a:path w="2492375" h="500379">
                  <a:moveTo>
                    <a:pt x="0" y="0"/>
                  </a:moveTo>
                  <a:lnTo>
                    <a:pt x="2491854" y="0"/>
                  </a:lnTo>
                  <a:lnTo>
                    <a:pt x="2491854" y="500359"/>
                  </a:lnTo>
                  <a:lnTo>
                    <a:pt x="0" y="500359"/>
                  </a:lnTo>
                  <a:lnTo>
                    <a:pt x="0" y="0"/>
                  </a:lnTo>
                  <a:close/>
                </a:path>
              </a:pathLst>
            </a:custGeom>
            <a:ln w="19050">
              <a:solidFill>
                <a:srgbClr val="E1DB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1649676" y="4200468"/>
              <a:ext cx="6985" cy="321945"/>
            </a:xfrm>
            <a:custGeom>
              <a:avLst/>
              <a:gdLst/>
              <a:ahLst/>
              <a:cxnLst/>
              <a:rect l="l" t="t" r="r" b="b"/>
              <a:pathLst>
                <a:path w="6984" h="321945">
                  <a:moveTo>
                    <a:pt x="6904" y="0"/>
                  </a:moveTo>
                  <a:lnTo>
                    <a:pt x="0" y="321938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10461802" y="4504059"/>
              <a:ext cx="2537460" cy="779145"/>
            </a:xfrm>
            <a:custGeom>
              <a:avLst/>
              <a:gdLst/>
              <a:ahLst/>
              <a:cxnLst/>
              <a:rect l="l" t="t" r="r" b="b"/>
              <a:pathLst>
                <a:path w="2537459" h="779145">
                  <a:moveTo>
                    <a:pt x="2537163" y="778793"/>
                  </a:moveTo>
                  <a:lnTo>
                    <a:pt x="0" y="778793"/>
                  </a:lnTo>
                  <a:lnTo>
                    <a:pt x="0" y="0"/>
                  </a:lnTo>
                  <a:lnTo>
                    <a:pt x="2537163" y="0"/>
                  </a:lnTo>
                  <a:lnTo>
                    <a:pt x="2537163" y="778793"/>
                  </a:lnTo>
                  <a:close/>
                </a:path>
              </a:pathLst>
            </a:custGeom>
            <a:solidFill>
              <a:srgbClr val="E2DBB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 descr=""/>
          <p:cNvSpPr txBox="1"/>
          <p:nvPr/>
        </p:nvSpPr>
        <p:spPr>
          <a:xfrm>
            <a:off x="11456219" y="4771966"/>
            <a:ext cx="549275" cy="214629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250" spc="-140" b="1">
                <a:solidFill>
                  <a:srgbClr val="FFFFFF"/>
                </a:solidFill>
                <a:latin typeface="Verdana"/>
                <a:cs typeface="Verdana"/>
              </a:rPr>
              <a:t>Caviste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51" name="object 51" descr=""/>
          <p:cNvSpPr/>
          <p:nvPr/>
        </p:nvSpPr>
        <p:spPr>
          <a:xfrm>
            <a:off x="14696123" y="4200468"/>
            <a:ext cx="6985" cy="321945"/>
          </a:xfrm>
          <a:custGeom>
            <a:avLst/>
            <a:gdLst/>
            <a:ahLst/>
            <a:cxnLst/>
            <a:rect l="l" t="t" r="r" b="b"/>
            <a:pathLst>
              <a:path w="6984" h="321945">
                <a:moveTo>
                  <a:pt x="6904" y="0"/>
                </a:moveTo>
                <a:lnTo>
                  <a:pt x="0" y="321938"/>
                </a:lnTo>
              </a:path>
            </a:pathLst>
          </a:custGeom>
          <a:ln w="9524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 descr=""/>
          <p:cNvSpPr txBox="1"/>
          <p:nvPr/>
        </p:nvSpPr>
        <p:spPr>
          <a:xfrm>
            <a:off x="13441222" y="4504059"/>
            <a:ext cx="2537460" cy="779145"/>
          </a:xfrm>
          <a:prstGeom prst="rect">
            <a:avLst/>
          </a:prstGeom>
          <a:solidFill>
            <a:srgbClr val="E2DBB6"/>
          </a:solidFill>
        </p:spPr>
        <p:txBody>
          <a:bodyPr wrap="square" lIns="0" tIns="9652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760"/>
              </a:spcBef>
            </a:pPr>
            <a:endParaRPr sz="1250">
              <a:latin typeface="Times New Roman"/>
              <a:cs typeface="Times New Roman"/>
            </a:endParaRPr>
          </a:p>
          <a:p>
            <a:pPr marL="307975">
              <a:lnSpc>
                <a:spcPct val="100000"/>
              </a:lnSpc>
            </a:pPr>
            <a:r>
              <a:rPr dirty="0" sz="1250" spc="-160" b="1">
                <a:solidFill>
                  <a:srgbClr val="FFFFFF"/>
                </a:solidFill>
                <a:latin typeface="Verdana"/>
                <a:cs typeface="Verdana"/>
              </a:rPr>
              <a:t>Technicienne</a:t>
            </a:r>
            <a:r>
              <a:rPr dirty="0" sz="1250" spc="-10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175" b="1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250" spc="-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160" b="1">
                <a:solidFill>
                  <a:srgbClr val="FFFFFF"/>
                </a:solidFill>
                <a:latin typeface="Verdana"/>
                <a:cs typeface="Verdana"/>
              </a:rPr>
              <a:t>chai</a:t>
            </a:r>
            <a:r>
              <a:rPr dirty="0" sz="1250" spc="-9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20" b="1">
                <a:solidFill>
                  <a:srgbClr val="FFFFFF"/>
                </a:solidFill>
                <a:latin typeface="Verdana"/>
                <a:cs typeface="Verdana"/>
              </a:rPr>
              <a:t>HQSE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13785586" y="5208574"/>
            <a:ext cx="2492375" cy="500380"/>
          </a:xfrm>
          <a:prstGeom prst="rect">
            <a:avLst/>
          </a:prstGeom>
          <a:ln w="19050">
            <a:solidFill>
              <a:srgbClr val="E1DBB6"/>
            </a:solidFill>
          </a:ln>
        </p:spPr>
        <p:txBody>
          <a:bodyPr wrap="square" lIns="0" tIns="149225" rIns="0" bIns="0" rtlCol="0" vert="horz">
            <a:spAutoFit/>
          </a:bodyPr>
          <a:lstStyle/>
          <a:p>
            <a:pPr marL="581025">
              <a:lnSpc>
                <a:spcPct val="100000"/>
              </a:lnSpc>
              <a:spcBef>
                <a:spcPts val="1175"/>
              </a:spcBef>
            </a:pPr>
            <a:r>
              <a:rPr dirty="0" sz="1150" spc="-95">
                <a:latin typeface="Verdana"/>
                <a:cs typeface="Verdana"/>
              </a:rPr>
              <a:t>Amandine</a:t>
            </a:r>
            <a:r>
              <a:rPr dirty="0" sz="1150" spc="-65">
                <a:latin typeface="Verdana"/>
                <a:cs typeface="Verdana"/>
              </a:rPr>
              <a:t> </a:t>
            </a:r>
            <a:r>
              <a:rPr dirty="0" sz="1150" spc="-10">
                <a:latin typeface="Verdana"/>
                <a:cs typeface="Verdana"/>
              </a:rPr>
              <a:t>MOUNIER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7640828" y="5725906"/>
            <a:ext cx="264922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50" spc="-35">
                <a:latin typeface="Verdana"/>
                <a:cs typeface="Verdana"/>
              </a:rPr>
              <a:t>Assure</a:t>
            </a:r>
            <a:r>
              <a:rPr dirty="0" sz="1450" spc="9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la</a:t>
            </a:r>
            <a:r>
              <a:rPr dirty="0" sz="1450" spc="100">
                <a:latin typeface="Verdana"/>
                <a:cs typeface="Verdana"/>
              </a:rPr>
              <a:t> </a:t>
            </a:r>
            <a:r>
              <a:rPr dirty="0" sz="1450" spc="-70">
                <a:latin typeface="Verdana"/>
                <a:cs typeface="Verdana"/>
              </a:rPr>
              <a:t>comptabilité</a:t>
            </a:r>
            <a:r>
              <a:rPr dirty="0" sz="1450" spc="95">
                <a:latin typeface="Verdana"/>
                <a:cs typeface="Verdana"/>
              </a:rPr>
              <a:t> </a:t>
            </a:r>
            <a:r>
              <a:rPr dirty="0" sz="1450" spc="-50">
                <a:latin typeface="Verdana"/>
                <a:cs typeface="Verdana"/>
              </a:rPr>
              <a:t>interne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7640828" y="5946851"/>
            <a:ext cx="183007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64820" algn="l"/>
                <a:tab pos="1017905" algn="l"/>
                <a:tab pos="1497330" algn="l"/>
                <a:tab pos="1636395" algn="l"/>
              </a:tabLst>
            </a:pPr>
            <a:r>
              <a:rPr dirty="0" sz="1450" spc="-25">
                <a:latin typeface="Verdana"/>
                <a:cs typeface="Verdana"/>
              </a:rPr>
              <a:t>en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0">
                <a:latin typeface="Verdana"/>
                <a:cs typeface="Verdana"/>
              </a:rPr>
              <a:t>lien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0">
                <a:latin typeface="Verdana"/>
                <a:cs typeface="Verdana"/>
              </a:rPr>
              <a:t>avec</a:t>
            </a:r>
            <a:r>
              <a:rPr dirty="0" sz="1450">
                <a:latin typeface="Verdana"/>
                <a:cs typeface="Verdana"/>
              </a:rPr>
              <a:t>		</a:t>
            </a:r>
            <a:r>
              <a:rPr dirty="0" sz="1450" spc="-25">
                <a:latin typeface="Verdana"/>
                <a:cs typeface="Verdana"/>
              </a:rPr>
              <a:t>le </a:t>
            </a:r>
            <a:r>
              <a:rPr dirty="0" sz="1450" spc="-10">
                <a:latin typeface="Verdana"/>
                <a:cs typeface="Verdana"/>
              </a:rPr>
              <a:t>comptable.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105">
                <a:latin typeface="Verdana"/>
                <a:cs typeface="Verdana"/>
              </a:rPr>
              <a:t>Suit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9668202" y="5946851"/>
            <a:ext cx="621665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1450" spc="-80">
                <a:latin typeface="Verdana"/>
                <a:cs typeface="Verdana"/>
              </a:rPr>
              <a:t>cabinet</a:t>
            </a:r>
            <a:endParaRPr sz="1450">
              <a:latin typeface="Verdana"/>
              <a:cs typeface="Verdana"/>
            </a:endParaRPr>
          </a:p>
          <a:p>
            <a:pPr algn="r" marR="5080">
              <a:lnSpc>
                <a:spcPct val="100000"/>
              </a:lnSpc>
            </a:pPr>
            <a:r>
              <a:rPr dirty="0" sz="1450" spc="-25">
                <a:latin typeface="Verdana"/>
                <a:cs typeface="Verdana"/>
              </a:rPr>
              <a:t>les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7640828" y="6388742"/>
            <a:ext cx="264922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Verdana"/>
                <a:cs typeface="Verdana"/>
              </a:rPr>
              <a:t>mouvements</a:t>
            </a:r>
            <a:r>
              <a:rPr dirty="0" sz="1450" spc="70">
                <a:latin typeface="Verdana"/>
                <a:cs typeface="Verdana"/>
              </a:rPr>
              <a:t>  </a:t>
            </a:r>
            <a:r>
              <a:rPr dirty="0" sz="1450">
                <a:latin typeface="Verdana"/>
                <a:cs typeface="Verdana"/>
              </a:rPr>
              <a:t>de</a:t>
            </a:r>
            <a:r>
              <a:rPr dirty="0" sz="1450" spc="75">
                <a:latin typeface="Verdana"/>
                <a:cs typeface="Verdana"/>
              </a:rPr>
              <a:t>  </a:t>
            </a:r>
            <a:r>
              <a:rPr dirty="0" sz="1450">
                <a:latin typeface="Verdana"/>
                <a:cs typeface="Verdana"/>
              </a:rPr>
              <a:t>stocks</a:t>
            </a:r>
            <a:r>
              <a:rPr dirty="0" sz="1450" spc="75">
                <a:latin typeface="Verdana"/>
                <a:cs typeface="Verdana"/>
              </a:rPr>
              <a:t>  </a:t>
            </a:r>
            <a:r>
              <a:rPr dirty="0" sz="1450" spc="-60">
                <a:latin typeface="Verdana"/>
                <a:cs typeface="Verdana"/>
              </a:rPr>
              <a:t>et </a:t>
            </a:r>
            <a:r>
              <a:rPr dirty="0" sz="1450" spc="-45">
                <a:latin typeface="Verdana"/>
                <a:cs typeface="Verdana"/>
              </a:rPr>
              <a:t>établit</a:t>
            </a:r>
            <a:r>
              <a:rPr dirty="0" sz="1450" spc="-3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la</a:t>
            </a:r>
            <a:r>
              <a:rPr dirty="0" sz="1450" spc="-25">
                <a:latin typeface="Verdana"/>
                <a:cs typeface="Verdana"/>
              </a:rPr>
              <a:t> </a:t>
            </a:r>
            <a:r>
              <a:rPr dirty="0" sz="1450" spc="-55">
                <a:latin typeface="Verdana"/>
                <a:cs typeface="Verdana"/>
              </a:rPr>
              <a:t>régie.</a:t>
            </a:r>
            <a:r>
              <a:rPr dirty="0" sz="1450" spc="-25">
                <a:latin typeface="Verdana"/>
                <a:cs typeface="Verdana"/>
              </a:rPr>
              <a:t> </a:t>
            </a:r>
            <a:r>
              <a:rPr dirty="0" sz="1450" spc="-60">
                <a:latin typeface="Verdana"/>
                <a:cs typeface="Verdana"/>
              </a:rPr>
              <a:t>Administre</a:t>
            </a:r>
            <a:r>
              <a:rPr dirty="0" sz="1450" spc="-25">
                <a:latin typeface="Verdana"/>
                <a:cs typeface="Verdana"/>
              </a:rPr>
              <a:t> les </a:t>
            </a:r>
            <a:r>
              <a:rPr dirty="0" sz="1450" spc="-10">
                <a:latin typeface="Verdana"/>
                <a:cs typeface="Verdana"/>
              </a:rPr>
              <a:t>ventes.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10449102" y="5345702"/>
            <a:ext cx="2816225" cy="10744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80135">
              <a:lnSpc>
                <a:spcPct val="100000"/>
              </a:lnSpc>
              <a:spcBef>
                <a:spcPts val="95"/>
              </a:spcBef>
            </a:pPr>
            <a:r>
              <a:rPr dirty="0" sz="1150" spc="-40">
                <a:latin typeface="Verdana"/>
                <a:cs typeface="Verdana"/>
              </a:rPr>
              <a:t>Pierre</a:t>
            </a:r>
            <a:r>
              <a:rPr dirty="0" sz="1150" spc="-90">
                <a:latin typeface="Verdana"/>
                <a:cs typeface="Verdana"/>
              </a:rPr>
              <a:t> </a:t>
            </a:r>
            <a:r>
              <a:rPr dirty="0" sz="1150" spc="-20">
                <a:latin typeface="Verdana"/>
                <a:cs typeface="Verdana"/>
              </a:rPr>
              <a:t>MEYER</a:t>
            </a:r>
            <a:endParaRPr sz="11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5"/>
              </a:spcBef>
            </a:pPr>
            <a:endParaRPr sz="1150">
              <a:latin typeface="Verdana"/>
              <a:cs typeface="Verdana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1450">
                <a:latin typeface="Verdana"/>
                <a:cs typeface="Verdana"/>
              </a:rPr>
              <a:t>Réalise</a:t>
            </a:r>
            <a:r>
              <a:rPr dirty="0" sz="1450" spc="475">
                <a:latin typeface="Verdana"/>
                <a:cs typeface="Verdana"/>
              </a:rPr>
              <a:t>    </a:t>
            </a:r>
            <a:r>
              <a:rPr dirty="0" sz="1450">
                <a:latin typeface="Verdana"/>
                <a:cs typeface="Verdana"/>
              </a:rPr>
              <a:t>les</a:t>
            </a:r>
            <a:r>
              <a:rPr dirty="0" sz="1450" spc="475">
                <a:latin typeface="Verdana"/>
                <a:cs typeface="Verdana"/>
              </a:rPr>
              <a:t>    </a:t>
            </a:r>
            <a:r>
              <a:rPr dirty="0" sz="1450" spc="-90">
                <a:latin typeface="Verdana"/>
                <a:cs typeface="Verdana"/>
              </a:rPr>
              <a:t>opérations </a:t>
            </a:r>
            <a:r>
              <a:rPr dirty="0" sz="1450" spc="-75">
                <a:latin typeface="Verdana"/>
                <a:cs typeface="Verdana"/>
              </a:rPr>
              <a:t>d’élaboration,</a:t>
            </a:r>
            <a:r>
              <a:rPr dirty="0" sz="1450">
                <a:latin typeface="Verdana"/>
                <a:cs typeface="Verdana"/>
              </a:rPr>
              <a:t> de </a:t>
            </a:r>
            <a:r>
              <a:rPr dirty="0" sz="1450" spc="-85">
                <a:latin typeface="Verdana"/>
                <a:cs typeface="Verdana"/>
              </a:rPr>
              <a:t>conservation</a:t>
            </a:r>
            <a:r>
              <a:rPr dirty="0" sz="1450" spc="5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et </a:t>
            </a:r>
            <a:r>
              <a:rPr dirty="0" sz="1450" spc="-114">
                <a:latin typeface="Verdana"/>
                <a:cs typeface="Verdana"/>
              </a:rPr>
              <a:t>de</a:t>
            </a:r>
            <a:r>
              <a:rPr dirty="0" sz="1450" spc="-120">
                <a:latin typeface="Verdana"/>
                <a:cs typeface="Verdana"/>
              </a:rPr>
              <a:t> </a:t>
            </a:r>
            <a:r>
              <a:rPr dirty="0" sz="1450" spc="-95">
                <a:latin typeface="Verdana"/>
                <a:cs typeface="Verdana"/>
              </a:rPr>
              <a:t>traitements</a:t>
            </a:r>
            <a:r>
              <a:rPr dirty="0" sz="1450" spc="-114">
                <a:latin typeface="Verdana"/>
                <a:cs typeface="Verdana"/>
              </a:rPr>
              <a:t> </a:t>
            </a:r>
            <a:r>
              <a:rPr dirty="0" sz="1450" spc="-95">
                <a:latin typeface="Verdana"/>
                <a:cs typeface="Verdana"/>
              </a:rPr>
              <a:t>des</a:t>
            </a:r>
            <a:r>
              <a:rPr dirty="0" sz="1450" spc="-114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vins.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14362358" y="5731636"/>
            <a:ext cx="1927860" cy="2463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3225" algn="l"/>
                <a:tab pos="1109980" algn="l"/>
                <a:tab pos="1497965" algn="l"/>
              </a:tabLst>
            </a:pPr>
            <a:r>
              <a:rPr dirty="0" sz="1450" spc="-25">
                <a:latin typeface="Verdana"/>
                <a:cs typeface="Verdana"/>
              </a:rPr>
              <a:t>au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10">
                <a:latin typeface="Verdana"/>
                <a:cs typeface="Verdana"/>
              </a:rPr>
              <a:t>travail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25">
                <a:latin typeface="Verdana"/>
                <a:cs typeface="Verdana"/>
              </a:rPr>
              <a:t>de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114">
                <a:latin typeface="Verdana"/>
                <a:cs typeface="Verdana"/>
              </a:rPr>
              <a:t>cave.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13439130" y="5731636"/>
            <a:ext cx="75819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50" spc="-65">
                <a:latin typeface="Verdana"/>
                <a:cs typeface="Verdana"/>
              </a:rPr>
              <a:t>Participe </a:t>
            </a:r>
            <a:r>
              <a:rPr dirty="0" sz="1450" spc="-10">
                <a:latin typeface="Verdana"/>
                <a:cs typeface="Verdana"/>
              </a:rPr>
              <a:t>Assiste </a:t>
            </a:r>
            <a:r>
              <a:rPr dirty="0" sz="1450" spc="-30">
                <a:latin typeface="Verdana"/>
                <a:cs typeface="Verdana"/>
              </a:rPr>
              <a:t>dossiers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14280830" y="5952582"/>
            <a:ext cx="98298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5080">
              <a:lnSpc>
                <a:spcPct val="100000"/>
              </a:lnSpc>
              <a:spcBef>
                <a:spcPts val="100"/>
              </a:spcBef>
            </a:pPr>
            <a:r>
              <a:rPr dirty="0" sz="1450" spc="-80">
                <a:latin typeface="Verdana"/>
                <a:cs typeface="Verdana"/>
              </a:rPr>
              <a:t>l’oenologue </a:t>
            </a:r>
            <a:r>
              <a:rPr dirty="0" sz="1450" spc="-85">
                <a:latin typeface="Verdana"/>
                <a:cs typeface="Verdana"/>
              </a:rPr>
              <a:t>techniques.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15331485" y="5952582"/>
            <a:ext cx="958850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161925">
              <a:lnSpc>
                <a:spcPct val="100000"/>
              </a:lnSpc>
              <a:spcBef>
                <a:spcPts val="100"/>
              </a:spcBef>
              <a:tabLst>
                <a:tab pos="701675" algn="l"/>
                <a:tab pos="751840" algn="l"/>
              </a:tabLst>
            </a:pPr>
            <a:r>
              <a:rPr dirty="0" sz="1450" spc="-25">
                <a:latin typeface="Verdana"/>
                <a:cs typeface="Verdana"/>
              </a:rPr>
              <a:t>sur</a:t>
            </a:r>
            <a:r>
              <a:rPr dirty="0" sz="1450">
                <a:latin typeface="Verdana"/>
                <a:cs typeface="Verdana"/>
              </a:rPr>
              <a:t>	</a:t>
            </a:r>
            <a:r>
              <a:rPr dirty="0" sz="1450" spc="-50">
                <a:latin typeface="Verdana"/>
                <a:cs typeface="Verdana"/>
              </a:rPr>
              <a:t>les </a:t>
            </a:r>
            <a:r>
              <a:rPr dirty="0" sz="1450" spc="-10">
                <a:latin typeface="Verdana"/>
                <a:cs typeface="Verdana"/>
              </a:rPr>
              <a:t>Détient</a:t>
            </a:r>
            <a:r>
              <a:rPr dirty="0" sz="1450">
                <a:latin typeface="Verdana"/>
                <a:cs typeface="Verdana"/>
              </a:rPr>
              <a:t>		</a:t>
            </a:r>
            <a:r>
              <a:rPr dirty="0" sz="1450" spc="-25">
                <a:latin typeface="Verdana"/>
                <a:cs typeface="Verdana"/>
              </a:rPr>
              <a:t>la </a:t>
            </a:r>
            <a:r>
              <a:rPr dirty="0" sz="1450" spc="-85">
                <a:latin typeface="Verdana"/>
                <a:cs typeface="Verdana"/>
              </a:rPr>
              <a:t>procédures </a:t>
            </a:r>
            <a:r>
              <a:rPr dirty="0" sz="1450" spc="-10">
                <a:latin typeface="Verdana"/>
                <a:cs typeface="Verdana"/>
              </a:rPr>
              <a:t>sécurité,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13439130" y="6394472"/>
            <a:ext cx="172593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50">
                <a:latin typeface="Verdana"/>
                <a:cs typeface="Verdana"/>
              </a:rPr>
              <a:t>responsabilité</a:t>
            </a:r>
            <a:r>
              <a:rPr dirty="0" sz="1450" spc="175">
                <a:latin typeface="Verdana"/>
                <a:cs typeface="Verdana"/>
              </a:rPr>
              <a:t> </a:t>
            </a:r>
            <a:r>
              <a:rPr dirty="0" sz="1450" spc="-25">
                <a:latin typeface="Verdana"/>
                <a:cs typeface="Verdana"/>
              </a:rPr>
              <a:t>des </a:t>
            </a:r>
            <a:r>
              <a:rPr dirty="0" sz="1450">
                <a:latin typeface="Verdana"/>
                <a:cs typeface="Verdana"/>
              </a:rPr>
              <a:t>hygiène,</a:t>
            </a:r>
            <a:r>
              <a:rPr dirty="0" sz="1450" spc="254">
                <a:latin typeface="Verdana"/>
                <a:cs typeface="Verdana"/>
              </a:rPr>
              <a:t>   </a:t>
            </a:r>
            <a:r>
              <a:rPr dirty="0" sz="1450" spc="-90">
                <a:latin typeface="Verdana"/>
                <a:cs typeface="Verdana"/>
              </a:rPr>
              <a:t>qualité, </a:t>
            </a:r>
            <a:r>
              <a:rPr dirty="0" sz="1450" spc="-45">
                <a:latin typeface="Verdana"/>
                <a:cs typeface="Verdana"/>
              </a:rPr>
              <a:t>environnement.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2330327" y="2870501"/>
            <a:ext cx="12374880" cy="1344295"/>
            <a:chOff x="2330327" y="2870501"/>
            <a:chExt cx="12374880" cy="1344295"/>
          </a:xfrm>
        </p:grpSpPr>
        <p:sp>
          <p:nvSpPr>
            <p:cNvPr id="65" name="object 65" descr=""/>
            <p:cNvSpPr/>
            <p:nvPr/>
          </p:nvSpPr>
          <p:spPr>
            <a:xfrm>
              <a:off x="8675276" y="4203031"/>
              <a:ext cx="6029960" cy="0"/>
            </a:xfrm>
            <a:custGeom>
              <a:avLst/>
              <a:gdLst/>
              <a:ahLst/>
              <a:cxnLst/>
              <a:rect l="l" t="t" r="r" b="b"/>
              <a:pathLst>
                <a:path w="6029959" h="0">
                  <a:moveTo>
                    <a:pt x="6029525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10567788" y="2889061"/>
              <a:ext cx="6985" cy="1321435"/>
            </a:xfrm>
            <a:custGeom>
              <a:avLst/>
              <a:gdLst/>
              <a:ahLst/>
              <a:cxnLst/>
              <a:rect l="l" t="t" r="r" b="b"/>
              <a:pathLst>
                <a:path w="6984" h="1321435">
                  <a:moveTo>
                    <a:pt x="6904" y="0"/>
                  </a:moveTo>
                  <a:lnTo>
                    <a:pt x="0" y="1320948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335090" y="2875264"/>
              <a:ext cx="10795" cy="198120"/>
            </a:xfrm>
            <a:custGeom>
              <a:avLst/>
              <a:gdLst/>
              <a:ahLst/>
              <a:cxnLst/>
              <a:rect l="l" t="t" r="r" b="b"/>
              <a:pathLst>
                <a:path w="10794" h="198119">
                  <a:moveTo>
                    <a:pt x="0" y="0"/>
                  </a:moveTo>
                  <a:lnTo>
                    <a:pt x="10542" y="197808"/>
                  </a:lnTo>
                </a:path>
              </a:pathLst>
            </a:custGeom>
            <a:ln w="9524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/>
          <p:nvPr/>
        </p:nvSpPr>
        <p:spPr>
          <a:xfrm>
            <a:off x="7719364" y="8251636"/>
            <a:ext cx="2742565" cy="484505"/>
          </a:xfrm>
          <a:custGeom>
            <a:avLst/>
            <a:gdLst/>
            <a:ahLst/>
            <a:cxnLst/>
            <a:rect l="l" t="t" r="r" b="b"/>
            <a:pathLst>
              <a:path w="2742565" h="484504">
                <a:moveTo>
                  <a:pt x="0" y="0"/>
                </a:moveTo>
                <a:lnTo>
                  <a:pt x="2742323" y="0"/>
                </a:lnTo>
                <a:lnTo>
                  <a:pt x="2742323" y="484137"/>
                </a:lnTo>
                <a:lnTo>
                  <a:pt x="0" y="484137"/>
                </a:lnTo>
                <a:lnTo>
                  <a:pt x="0" y="0"/>
                </a:lnTo>
                <a:close/>
              </a:path>
            </a:pathLst>
          </a:custGeom>
          <a:ln w="19050">
            <a:solidFill>
              <a:srgbClr val="AFC7D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 descr=""/>
          <p:cNvSpPr txBox="1"/>
          <p:nvPr/>
        </p:nvSpPr>
        <p:spPr>
          <a:xfrm>
            <a:off x="8454018" y="8379239"/>
            <a:ext cx="1273175" cy="2000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50" spc="-70">
                <a:latin typeface="Verdana"/>
                <a:cs typeface="Verdana"/>
              </a:rPr>
              <a:t>Mathilde </a:t>
            </a:r>
            <a:r>
              <a:rPr dirty="0" sz="1150" spc="-35">
                <a:latin typeface="Verdana"/>
                <a:cs typeface="Verdana"/>
              </a:rPr>
              <a:t>BLONDEL</a:t>
            </a:r>
            <a:endParaRPr sz="1150">
              <a:latin typeface="Verdana"/>
              <a:cs typeface="Verdana"/>
            </a:endParaRPr>
          </a:p>
        </p:txBody>
      </p:sp>
      <p:grpSp>
        <p:nvGrpSpPr>
          <p:cNvPr id="70" name="object 70" descr=""/>
          <p:cNvGrpSpPr/>
          <p:nvPr/>
        </p:nvGrpSpPr>
        <p:grpSpPr>
          <a:xfrm>
            <a:off x="7653528" y="7084893"/>
            <a:ext cx="2557145" cy="1249045"/>
            <a:chOff x="7653528" y="7084893"/>
            <a:chExt cx="2557145" cy="1249045"/>
          </a:xfrm>
        </p:grpSpPr>
        <p:sp>
          <p:nvSpPr>
            <p:cNvPr id="71" name="object 71" descr=""/>
            <p:cNvSpPr/>
            <p:nvPr/>
          </p:nvSpPr>
          <p:spPr>
            <a:xfrm>
              <a:off x="8829774" y="7084893"/>
              <a:ext cx="0" cy="412115"/>
            </a:xfrm>
            <a:custGeom>
              <a:avLst/>
              <a:gdLst/>
              <a:ahLst/>
              <a:cxnLst/>
              <a:rect l="l" t="t" r="r" b="b"/>
              <a:pathLst>
                <a:path w="0" h="412115">
                  <a:moveTo>
                    <a:pt x="0" y="0"/>
                  </a:moveTo>
                  <a:lnTo>
                    <a:pt x="0" y="411510"/>
                  </a:lnTo>
                </a:path>
              </a:pathLst>
            </a:custGeom>
            <a:ln w="9525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7653528" y="7496403"/>
              <a:ext cx="2557145" cy="837565"/>
            </a:xfrm>
            <a:custGeom>
              <a:avLst/>
              <a:gdLst/>
              <a:ahLst/>
              <a:cxnLst/>
              <a:rect l="l" t="t" r="r" b="b"/>
              <a:pathLst>
                <a:path w="2557145" h="837565">
                  <a:moveTo>
                    <a:pt x="2556771" y="836999"/>
                  </a:moveTo>
                  <a:lnTo>
                    <a:pt x="0" y="836999"/>
                  </a:lnTo>
                  <a:lnTo>
                    <a:pt x="0" y="0"/>
                  </a:lnTo>
                  <a:lnTo>
                    <a:pt x="2556771" y="0"/>
                  </a:lnTo>
                  <a:lnTo>
                    <a:pt x="2556771" y="836999"/>
                  </a:lnTo>
                  <a:close/>
                </a:path>
              </a:pathLst>
            </a:custGeom>
            <a:solidFill>
              <a:srgbClr val="AFC7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8056058" y="7658086"/>
            <a:ext cx="1753235" cy="463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8305" marR="5080" indent="-396240">
              <a:lnSpc>
                <a:spcPct val="114999"/>
              </a:lnSpc>
              <a:spcBef>
                <a:spcPts val="100"/>
              </a:spcBef>
            </a:pPr>
            <a:r>
              <a:rPr dirty="0" sz="1250" spc="-155" b="1">
                <a:solidFill>
                  <a:srgbClr val="FFFFFF"/>
                </a:solidFill>
                <a:latin typeface="Verdana"/>
                <a:cs typeface="Verdana"/>
              </a:rPr>
              <a:t>Assistante</a:t>
            </a:r>
            <a:r>
              <a:rPr dirty="0" sz="1250" spc="-12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160" b="1">
                <a:solidFill>
                  <a:srgbClr val="FFFFFF"/>
                </a:solidFill>
                <a:latin typeface="Verdana"/>
                <a:cs typeface="Verdana"/>
              </a:rPr>
              <a:t>comptable</a:t>
            </a:r>
            <a:r>
              <a:rPr dirty="0" sz="1250" spc="180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50" spc="-80" b="1">
                <a:solidFill>
                  <a:srgbClr val="FFFFFF"/>
                </a:solidFill>
                <a:latin typeface="Verdana"/>
                <a:cs typeface="Verdana"/>
              </a:rPr>
              <a:t>&amp; </a:t>
            </a:r>
            <a:r>
              <a:rPr dirty="0" sz="1250" spc="-70" b="1">
                <a:solidFill>
                  <a:srgbClr val="FFFFFF"/>
                </a:solidFill>
                <a:latin typeface="Verdana"/>
                <a:cs typeface="Verdana"/>
              </a:rPr>
              <a:t>commerciale</a:t>
            </a:r>
            <a:endParaRPr sz="1250">
              <a:latin typeface="Verdana"/>
              <a:cs typeface="Verdana"/>
            </a:endParaRPr>
          </a:p>
        </p:txBody>
      </p:sp>
      <p:sp>
        <p:nvSpPr>
          <p:cNvPr id="74" name="object 74" descr=""/>
          <p:cNvSpPr txBox="1"/>
          <p:nvPr/>
        </p:nvSpPr>
        <p:spPr>
          <a:xfrm>
            <a:off x="7640828" y="8805148"/>
            <a:ext cx="2649220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50" spc="-45">
                <a:latin typeface="Verdana"/>
                <a:cs typeface="Verdana"/>
              </a:rPr>
              <a:t>Assiste</a:t>
            </a:r>
            <a:r>
              <a:rPr dirty="0" sz="1450" spc="-70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le</a:t>
            </a:r>
            <a:r>
              <a:rPr dirty="0" sz="1450" spc="-55">
                <a:latin typeface="Verdana"/>
                <a:cs typeface="Verdana"/>
              </a:rPr>
              <a:t> </a:t>
            </a:r>
            <a:r>
              <a:rPr dirty="0" sz="1450" spc="-80">
                <a:latin typeface="Verdana"/>
                <a:cs typeface="Verdana"/>
              </a:rPr>
              <a:t>comptable</a:t>
            </a:r>
            <a:r>
              <a:rPr dirty="0" sz="1450" spc="-45">
                <a:latin typeface="Verdana"/>
                <a:cs typeface="Verdana"/>
              </a:rPr>
              <a:t> </a:t>
            </a:r>
            <a:r>
              <a:rPr dirty="0" sz="1450">
                <a:latin typeface="Verdana"/>
                <a:cs typeface="Verdana"/>
              </a:rPr>
              <a:t>et</a:t>
            </a:r>
            <a:r>
              <a:rPr dirty="0" sz="1450" spc="-60">
                <a:latin typeface="Verdana"/>
                <a:cs typeface="Verdana"/>
              </a:rPr>
              <a:t> </a:t>
            </a:r>
            <a:r>
              <a:rPr dirty="0" sz="1450" spc="-50">
                <a:latin typeface="Verdana"/>
                <a:cs typeface="Verdana"/>
              </a:rPr>
              <a:t>assure </a:t>
            </a:r>
            <a:r>
              <a:rPr dirty="0" sz="1450">
                <a:latin typeface="Verdana"/>
                <a:cs typeface="Verdana"/>
              </a:rPr>
              <a:t>la</a:t>
            </a:r>
            <a:r>
              <a:rPr dirty="0" sz="1450" spc="-15">
                <a:latin typeface="Verdana"/>
                <a:cs typeface="Verdana"/>
              </a:rPr>
              <a:t> </a:t>
            </a:r>
            <a:r>
              <a:rPr dirty="0" sz="1450" spc="-75">
                <a:latin typeface="Verdana"/>
                <a:cs typeface="Verdana"/>
              </a:rPr>
              <a:t>comptabilité</a:t>
            </a:r>
            <a:r>
              <a:rPr dirty="0" sz="1450" spc="-10">
                <a:latin typeface="Verdana"/>
                <a:cs typeface="Verdana"/>
              </a:rPr>
              <a:t> </a:t>
            </a:r>
            <a:r>
              <a:rPr dirty="0" sz="1450" spc="-80">
                <a:latin typeface="Verdana"/>
                <a:cs typeface="Verdana"/>
              </a:rPr>
              <a:t>interne.</a:t>
            </a:r>
            <a:r>
              <a:rPr dirty="0" sz="1450" spc="-10">
                <a:latin typeface="Verdana"/>
                <a:cs typeface="Verdana"/>
              </a:rPr>
              <a:t> </a:t>
            </a:r>
            <a:r>
              <a:rPr dirty="0" sz="1450" spc="-50">
                <a:latin typeface="Verdana"/>
                <a:cs typeface="Verdana"/>
              </a:rPr>
              <a:t>Assiste </a:t>
            </a:r>
            <a:r>
              <a:rPr dirty="0" sz="1450">
                <a:latin typeface="Verdana"/>
                <a:cs typeface="Verdana"/>
              </a:rPr>
              <a:t>le</a:t>
            </a:r>
            <a:r>
              <a:rPr dirty="0" sz="1450" spc="45">
                <a:latin typeface="Verdana"/>
                <a:cs typeface="Verdana"/>
              </a:rPr>
              <a:t> </a:t>
            </a:r>
            <a:r>
              <a:rPr dirty="0" sz="1450" spc="-40">
                <a:latin typeface="Verdana"/>
                <a:cs typeface="Verdana"/>
              </a:rPr>
              <a:t>responsable</a:t>
            </a:r>
            <a:r>
              <a:rPr dirty="0" sz="1450" spc="50">
                <a:latin typeface="Verdana"/>
                <a:cs typeface="Verdana"/>
              </a:rPr>
              <a:t> </a:t>
            </a:r>
            <a:r>
              <a:rPr dirty="0" sz="1450" spc="-35">
                <a:latin typeface="Verdana"/>
                <a:cs typeface="Verdana"/>
              </a:rPr>
              <a:t>commercial</a:t>
            </a:r>
            <a:r>
              <a:rPr dirty="0" sz="1450" spc="50">
                <a:latin typeface="Verdana"/>
                <a:cs typeface="Verdana"/>
              </a:rPr>
              <a:t> </a:t>
            </a:r>
            <a:r>
              <a:rPr dirty="0" sz="1450" spc="-35">
                <a:latin typeface="Verdana"/>
                <a:cs typeface="Verdana"/>
              </a:rPr>
              <a:t>et </a:t>
            </a:r>
            <a:r>
              <a:rPr dirty="0" sz="1450" spc="-90">
                <a:latin typeface="Verdana"/>
                <a:cs typeface="Verdana"/>
              </a:rPr>
              <a:t>administre</a:t>
            </a:r>
            <a:r>
              <a:rPr dirty="0" sz="1450" spc="-110">
                <a:latin typeface="Verdana"/>
                <a:cs typeface="Verdana"/>
              </a:rPr>
              <a:t> </a:t>
            </a:r>
            <a:r>
              <a:rPr dirty="0" sz="1450" spc="-45">
                <a:latin typeface="Verdana"/>
                <a:cs typeface="Verdana"/>
              </a:rPr>
              <a:t>les</a:t>
            </a:r>
            <a:r>
              <a:rPr dirty="0" sz="1450" spc="-110">
                <a:latin typeface="Verdana"/>
                <a:cs typeface="Verdana"/>
              </a:rPr>
              <a:t> </a:t>
            </a:r>
            <a:r>
              <a:rPr dirty="0" sz="1450" spc="-10">
                <a:latin typeface="Verdana"/>
                <a:cs typeface="Verdana"/>
              </a:rPr>
              <a:t>ventes.</a:t>
            </a:r>
            <a:endParaRPr sz="1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1415" y="253431"/>
            <a:ext cx="12220559" cy="978216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Clairmont</dc:creator>
  <cp:keywords>DAFsK69sDZI,BAEkvOBWZ_I,0</cp:keywords>
  <dc:title>Présentation Clairmont</dc:title>
  <dcterms:created xsi:type="dcterms:W3CDTF">2025-03-29T09:40:55Z</dcterms:created>
  <dcterms:modified xsi:type="dcterms:W3CDTF">2025-03-29T09:40:55Z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2025-03-29T00:00:00Z</vt:filetime>
  </property>
  <property fmtid="{D5CDD505-2E9C-101B-9397-08002B2CF9AE}" pid="3" name="Creator">
    <vt:lpwstr>Canva</vt:lpwstr>
  </property>
  <property fmtid="{D5CDD505-2E9C-101B-9397-08002B2CF9AE}" pid="4" name="LastSaved">
    <vt:filetime>2025-03-29T00:00:00Z</vt:filetime>
  </property>
  <property fmtid="{D5CDD505-2E9C-101B-9397-08002B2CF9AE}" pid="5" name="Producer">
    <vt:lpwstr>iLovePDF</vt:lpwstr>
  </property>
</Properties>
</file>